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Roboto"/>
      <p:regular r:id="rId36"/>
      <p:bold r:id="rId37"/>
      <p:italic r:id="rId38"/>
      <p:boldItalic r:id="rId39"/>
    </p:embeddedFont>
    <p:embeddedFont>
      <p:font typeface="Nixie One"/>
      <p:regular r:id="rId40"/>
    </p:embeddedFont>
    <p:embeddedFont>
      <p:font typeface="Happy Monkey"/>
      <p:regular r:id="rId41"/>
    </p:embeddedFont>
    <p:embeddedFont>
      <p:font typeface="Helvetica Neue"/>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ixieOne-regular.fntdata"/><Relationship Id="rId20" Type="http://schemas.openxmlformats.org/officeDocument/2006/relationships/slide" Target="slides/slide16.xml"/><Relationship Id="rId42" Type="http://schemas.openxmlformats.org/officeDocument/2006/relationships/font" Target="fonts/HelveticaNeue-regular.fntdata"/><Relationship Id="rId41" Type="http://schemas.openxmlformats.org/officeDocument/2006/relationships/font" Target="fonts/HappyMonkey-regular.fntdata"/><Relationship Id="rId22" Type="http://schemas.openxmlformats.org/officeDocument/2006/relationships/slide" Target="slides/slide18.xml"/><Relationship Id="rId44" Type="http://schemas.openxmlformats.org/officeDocument/2006/relationships/font" Target="fonts/HelveticaNeue-italic.fntdata"/><Relationship Id="rId21" Type="http://schemas.openxmlformats.org/officeDocument/2006/relationships/slide" Target="slides/slide17.xml"/><Relationship Id="rId43" Type="http://schemas.openxmlformats.org/officeDocument/2006/relationships/font" Target="fonts/HelveticaNeue-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bold.fntdata"/><Relationship Id="rId14" Type="http://schemas.openxmlformats.org/officeDocument/2006/relationships/slide" Target="slides/slide10.xml"/><Relationship Id="rId36" Type="http://schemas.openxmlformats.org/officeDocument/2006/relationships/font" Target="fonts/Roboto-regular.fntdata"/><Relationship Id="rId17" Type="http://schemas.openxmlformats.org/officeDocument/2006/relationships/slide" Target="slides/slide13.xml"/><Relationship Id="rId39" Type="http://schemas.openxmlformats.org/officeDocument/2006/relationships/font" Target="fonts/Roboto-boldItalic.fntdata"/><Relationship Id="rId16" Type="http://schemas.openxmlformats.org/officeDocument/2006/relationships/slide" Target="slides/slide12.xml"/><Relationship Id="rId38" Type="http://schemas.openxmlformats.org/officeDocument/2006/relationships/font" Target="fonts/Robo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anoramaed.com/blog/family-engagement-comprehensive-guide" TargetMode="External"/><Relationship Id="rId3" Type="http://schemas.openxmlformats.org/officeDocument/2006/relationships/hyperlink" Target="https://www.panoramaed.com/blog/comprehensive-guide-adult-se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ouXhi_CfBVg" TargetMode="External"/><Relationship Id="rId3" Type="http://schemas.openxmlformats.org/officeDocument/2006/relationships/hyperlink" Target="https://www.youtube.com/watch?v=Y-XNp3h3h4A"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e67dfecc7d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e67dfecc7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e71635bfef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e71635bfe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Guiding Principles MTSS is guided by the following principles:</a:t>
            </a:r>
            <a:endParaRPr b="1" u="sng"/>
          </a:p>
          <a:p>
            <a:pPr indent="0" lvl="0" marL="0" rtl="0" algn="l">
              <a:spcBef>
                <a:spcPts val="0"/>
              </a:spcBef>
              <a:spcAft>
                <a:spcPts val="0"/>
              </a:spcAft>
              <a:buNone/>
            </a:pPr>
            <a:r>
              <a:rPr lang="en"/>
              <a:t>• A collective responsibility for ensuring growth and success for all learners is assumed by each person within the system (educators, learners, families, and community)</a:t>
            </a:r>
            <a:endParaRPr/>
          </a:p>
          <a:p>
            <a:pPr indent="0" lvl="0" marL="0" rtl="0" algn="l">
              <a:spcBef>
                <a:spcPts val="0"/>
              </a:spcBef>
              <a:spcAft>
                <a:spcPts val="0"/>
              </a:spcAft>
              <a:buNone/>
            </a:pPr>
            <a:r>
              <a:rPr lang="en"/>
              <a:t>• A proactive approach to ensuring that each and every learner experiences a quality education designed to expand learners' potenti</a:t>
            </a:r>
            <a:endParaRPr/>
          </a:p>
          <a:p>
            <a:pPr indent="0" lvl="0" marL="0" rtl="0" algn="l">
              <a:spcBef>
                <a:spcPts val="0"/>
              </a:spcBef>
              <a:spcAft>
                <a:spcPts val="0"/>
              </a:spcAft>
              <a:buNone/>
            </a:pPr>
            <a:r>
              <a:rPr lang="en"/>
              <a:t>• A commitment to use data as a basis for information gathering and decision-making to avoid making assumptions</a:t>
            </a:r>
            <a:endParaRPr/>
          </a:p>
          <a:p>
            <a:pPr indent="0" lvl="0" marL="0" rtl="0" algn="l">
              <a:spcBef>
                <a:spcPts val="0"/>
              </a:spcBef>
              <a:spcAft>
                <a:spcPts val="0"/>
              </a:spcAft>
              <a:buNone/>
            </a:pPr>
            <a:r>
              <a:rPr lang="en"/>
              <a:t>• Attention to fidelity of implementation, honoring both qualitative and quantitative measures </a:t>
            </a:r>
            <a:endParaRPr/>
          </a:p>
          <a:p>
            <a:pPr indent="0" lvl="0" marL="0" rtl="0" algn="l">
              <a:spcBef>
                <a:spcPts val="0"/>
              </a:spcBef>
              <a:spcAft>
                <a:spcPts val="0"/>
              </a:spcAft>
              <a:buNone/>
            </a:pPr>
            <a:r>
              <a:rPr lang="en"/>
              <a:t>• An investment in systems to promote durability and the scaling up of MTSS</a:t>
            </a:r>
            <a:endParaRPr/>
          </a:p>
          <a:p>
            <a:pPr indent="0" lvl="0" marL="0" rtl="0" algn="l">
              <a:spcBef>
                <a:spcPts val="0"/>
              </a:spcBef>
              <a:spcAft>
                <a:spcPts val="0"/>
              </a:spcAft>
              <a:buNone/>
            </a:pPr>
            <a:r>
              <a:rPr lang="en"/>
              <a:t>• A commitment to use a systematic problem-solving process to improve outcomes of all learners </a:t>
            </a:r>
            <a:endParaRPr/>
          </a:p>
          <a:p>
            <a:pPr indent="0" lvl="0" marL="0" rtl="0" algn="l">
              <a:spcBef>
                <a:spcPts val="0"/>
              </a:spcBef>
              <a:spcAft>
                <a:spcPts val="0"/>
              </a:spcAft>
              <a:buNone/>
            </a:pPr>
            <a:r>
              <a:rPr lang="en"/>
              <a:t>• A commitment to ongoing, effective support for educators and leaders including professional learning, feedback, and coaching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e71635bfef_0_8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e71635bfef_0_8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e28f3ed3fe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e28f3ed3f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66666"/>
              </a:lnSpc>
              <a:spcBef>
                <a:spcPts val="1400"/>
              </a:spcBef>
              <a:spcAft>
                <a:spcPts val="0"/>
              </a:spcAft>
              <a:buClr>
                <a:schemeClr val="dk1"/>
              </a:buClr>
              <a:buSzPts val="1100"/>
              <a:buFont typeface="Arial"/>
              <a:buNone/>
            </a:pPr>
            <a:r>
              <a:rPr lang="en" sz="1350">
                <a:solidFill>
                  <a:srgbClr val="4A4A4A"/>
                </a:solidFill>
                <a:highlight>
                  <a:srgbClr val="FFFFFF"/>
                </a:highlight>
              </a:rPr>
              <a:t>Exploring the new definition in full, here are the key additions:</a:t>
            </a:r>
            <a:endParaRPr sz="1350">
              <a:solidFill>
                <a:srgbClr val="4A4A4A"/>
              </a:solidFill>
              <a:highlight>
                <a:srgbClr val="FFFFFF"/>
              </a:highlight>
            </a:endParaRPr>
          </a:p>
          <a:p>
            <a:pPr indent="-314325" lvl="0" marL="457200" marR="482600" rtl="0" algn="l">
              <a:lnSpc>
                <a:spcPct val="115000"/>
              </a:lnSpc>
              <a:spcBef>
                <a:spcPts val="1400"/>
              </a:spcBef>
              <a:spcAft>
                <a:spcPts val="0"/>
              </a:spcAft>
              <a:buClr>
                <a:srgbClr val="4A4A4A"/>
              </a:buClr>
              <a:buSzPts val="1350"/>
              <a:buChar char="●"/>
            </a:pPr>
            <a:r>
              <a:rPr lang="en" sz="1350">
                <a:solidFill>
                  <a:srgbClr val="4A4A4A"/>
                </a:solidFill>
                <a:highlight>
                  <a:srgbClr val="FFFFFF"/>
                </a:highlight>
              </a:rPr>
              <a:t>Explicitly states how SEL can </a:t>
            </a:r>
            <a:r>
              <a:rPr b="1" lang="en" sz="1350">
                <a:solidFill>
                  <a:srgbClr val="4A4A4A"/>
                </a:solidFill>
                <a:highlight>
                  <a:srgbClr val="FFFFFF"/>
                </a:highlight>
              </a:rPr>
              <a:t>advance educational equity and excellence.</a:t>
            </a:r>
            <a:endParaRPr b="1" sz="1350">
              <a:solidFill>
                <a:srgbClr val="4A4A4A"/>
              </a:solidFill>
              <a:highlight>
                <a:srgbClr val="FFFFFF"/>
              </a:highlight>
            </a:endParaRPr>
          </a:p>
          <a:p>
            <a:pPr indent="-314325" lvl="0" marL="457200" marR="482600" rtl="0" algn="l">
              <a:lnSpc>
                <a:spcPct val="115000"/>
              </a:lnSpc>
              <a:spcBef>
                <a:spcPts val="0"/>
              </a:spcBef>
              <a:spcAft>
                <a:spcPts val="0"/>
              </a:spcAft>
              <a:buClr>
                <a:srgbClr val="4A4A4A"/>
              </a:buClr>
              <a:buSzPts val="1350"/>
              <a:buChar char="●"/>
            </a:pPr>
            <a:r>
              <a:rPr lang="en" sz="1350">
                <a:solidFill>
                  <a:srgbClr val="4A4A4A"/>
                </a:solidFill>
                <a:highlight>
                  <a:srgbClr val="FFFFFF"/>
                </a:highlight>
              </a:rPr>
              <a:t>Elevates </a:t>
            </a:r>
            <a:r>
              <a:rPr b="1" lang="en" sz="1350">
                <a:solidFill>
                  <a:srgbClr val="4A4A4A"/>
                </a:solidFill>
                <a:highlight>
                  <a:srgbClr val="FFFFFF"/>
                </a:highlight>
              </a:rPr>
              <a:t>identity, agency, and belonging </a:t>
            </a:r>
            <a:r>
              <a:rPr lang="en" sz="1350">
                <a:solidFill>
                  <a:srgbClr val="4A4A4A"/>
                </a:solidFill>
                <a:highlight>
                  <a:srgbClr val="FFFFFF"/>
                </a:highlight>
              </a:rPr>
              <a:t>as critical pillars of SEL.</a:t>
            </a:r>
            <a:endParaRPr sz="1350">
              <a:solidFill>
                <a:srgbClr val="4A4A4A"/>
              </a:solidFill>
              <a:highlight>
                <a:srgbClr val="FFFFFF"/>
              </a:highlight>
            </a:endParaRPr>
          </a:p>
          <a:p>
            <a:pPr indent="-314325" lvl="0" marL="457200" marR="482600" rtl="0" algn="l">
              <a:lnSpc>
                <a:spcPct val="115000"/>
              </a:lnSpc>
              <a:spcBef>
                <a:spcPts val="0"/>
              </a:spcBef>
              <a:spcAft>
                <a:spcPts val="0"/>
              </a:spcAft>
              <a:buClr>
                <a:srgbClr val="4A4A4A"/>
              </a:buClr>
              <a:buSzPts val="1350"/>
              <a:buChar char="●"/>
            </a:pPr>
            <a:r>
              <a:rPr lang="en" sz="1350">
                <a:solidFill>
                  <a:srgbClr val="4A4A4A"/>
                </a:solidFill>
                <a:highlight>
                  <a:srgbClr val="FFFFFF"/>
                </a:highlight>
              </a:rPr>
              <a:t>Acknowledges the positive impact that SEL can have on</a:t>
            </a:r>
            <a:r>
              <a:rPr b="1" lang="en" sz="1350">
                <a:solidFill>
                  <a:srgbClr val="4A4A4A"/>
                </a:solidFill>
                <a:highlight>
                  <a:srgbClr val="FFFFFF"/>
                </a:highlight>
              </a:rPr>
              <a:t> building just communities </a:t>
            </a:r>
            <a:r>
              <a:rPr lang="en" sz="1350">
                <a:solidFill>
                  <a:srgbClr val="4A4A4A"/>
                </a:solidFill>
                <a:highlight>
                  <a:srgbClr val="FFFFFF"/>
                </a:highlight>
              </a:rPr>
              <a:t>through</a:t>
            </a:r>
            <a:r>
              <a:rPr b="1" lang="en" sz="1350">
                <a:solidFill>
                  <a:srgbClr val="4A4A4A"/>
                </a:solidFill>
                <a:highlight>
                  <a:srgbClr val="FFFFFF"/>
                </a:highlight>
              </a:rPr>
              <a:t> collective goal setting </a:t>
            </a:r>
            <a:r>
              <a:rPr lang="en" sz="1350">
                <a:solidFill>
                  <a:srgbClr val="4A4A4A"/>
                </a:solidFill>
                <a:highlight>
                  <a:srgbClr val="FFFFFF"/>
                </a:highlight>
              </a:rPr>
              <a:t>and making</a:t>
            </a:r>
            <a:r>
              <a:rPr b="1" lang="en" sz="1350">
                <a:solidFill>
                  <a:srgbClr val="4A4A4A"/>
                </a:solidFill>
                <a:highlight>
                  <a:srgbClr val="FFFFFF"/>
                </a:highlight>
              </a:rPr>
              <a:t> caring decisions.</a:t>
            </a:r>
            <a:endParaRPr b="1" sz="1350">
              <a:solidFill>
                <a:srgbClr val="4A4A4A"/>
              </a:solidFill>
              <a:highlight>
                <a:srgbClr val="FFFFFF"/>
              </a:highlight>
            </a:endParaRPr>
          </a:p>
          <a:p>
            <a:pPr indent="-314325" lvl="0" marL="457200" marR="482600" rtl="0" algn="l">
              <a:lnSpc>
                <a:spcPct val="115000"/>
              </a:lnSpc>
              <a:spcBef>
                <a:spcPts val="0"/>
              </a:spcBef>
              <a:spcAft>
                <a:spcPts val="0"/>
              </a:spcAft>
              <a:buClr>
                <a:srgbClr val="4A4A4A"/>
              </a:buClr>
              <a:buSzPts val="1350"/>
              <a:buChar char="●"/>
            </a:pPr>
            <a:r>
              <a:rPr lang="en" sz="1350">
                <a:solidFill>
                  <a:srgbClr val="4A4A4A"/>
                </a:solidFill>
                <a:highlight>
                  <a:srgbClr val="FFFFFF"/>
                </a:highlight>
              </a:rPr>
              <a:t>Emphasizes how </a:t>
            </a:r>
            <a:r>
              <a:rPr b="1" lang="en" sz="1350">
                <a:solidFill>
                  <a:srgbClr val="4A4A4A"/>
                </a:solidFill>
                <a:highlight>
                  <a:srgbClr val="FFFFFF"/>
                </a:highlight>
              </a:rPr>
              <a:t>environments, relationships, and broader contexts</a:t>
            </a:r>
            <a:r>
              <a:rPr lang="en" sz="1350">
                <a:solidFill>
                  <a:srgbClr val="4A4A4A"/>
                </a:solidFill>
                <a:highlight>
                  <a:srgbClr val="FFFFFF"/>
                </a:highlight>
              </a:rPr>
              <a:t> (e.g., societal realities, individual realities, socioeconomic status, family dynamics, cultural background, access to opportunities, and experiences in schools) </a:t>
            </a:r>
            <a:r>
              <a:rPr b="1" lang="en" sz="1350">
                <a:solidFill>
                  <a:srgbClr val="4A4A4A"/>
                </a:solidFill>
                <a:highlight>
                  <a:srgbClr val="FFFFFF"/>
                </a:highlight>
              </a:rPr>
              <a:t>shape learning and development.</a:t>
            </a:r>
            <a:endParaRPr b="1" sz="1350">
              <a:solidFill>
                <a:srgbClr val="4A4A4A"/>
              </a:solidFill>
              <a:highlight>
                <a:srgbClr val="FFFFFF"/>
              </a:highlight>
            </a:endParaRPr>
          </a:p>
          <a:p>
            <a:pPr indent="0" lvl="0" marL="12700" marR="12700" rtl="0" algn="l">
              <a:lnSpc>
                <a:spcPct val="166666"/>
              </a:lnSpc>
              <a:spcBef>
                <a:spcPts val="1400"/>
              </a:spcBef>
              <a:spcAft>
                <a:spcPts val="0"/>
              </a:spcAft>
              <a:buClr>
                <a:schemeClr val="dk1"/>
              </a:buClr>
              <a:buSzPts val="1100"/>
              <a:buFont typeface="Arial"/>
              <a:buNone/>
            </a:pPr>
            <a:r>
              <a:rPr lang="en" sz="1350">
                <a:solidFill>
                  <a:srgbClr val="4A4A4A"/>
                </a:solidFill>
                <a:highlight>
                  <a:srgbClr val="FFFFFF"/>
                </a:highlight>
              </a:rPr>
              <a:t>The second paragraph, in particular, offers a more holistic view of where and how SEL occurs. This broadened scope allows for a more explicit inclusion of areas like </a:t>
            </a:r>
            <a:r>
              <a:rPr lang="en" sz="1350">
                <a:solidFill>
                  <a:schemeClr val="hlink"/>
                </a:solidFill>
                <a:highlight>
                  <a:srgbClr val="FFFFFF"/>
                </a:highlight>
                <a:uFill>
                  <a:noFill/>
                </a:uFill>
                <a:hlinkClick r:id="rId2"/>
              </a:rPr>
              <a:t>family engagement</a:t>
            </a:r>
            <a:r>
              <a:rPr lang="en" sz="1350">
                <a:solidFill>
                  <a:srgbClr val="4A4A4A"/>
                </a:solidFill>
                <a:highlight>
                  <a:srgbClr val="FFFFFF"/>
                </a:highlight>
              </a:rPr>
              <a:t>, </a:t>
            </a:r>
            <a:r>
              <a:rPr lang="en" sz="1350">
                <a:solidFill>
                  <a:schemeClr val="hlink"/>
                </a:solidFill>
                <a:highlight>
                  <a:srgbClr val="FFFFFF"/>
                </a:highlight>
                <a:uFill>
                  <a:noFill/>
                </a:uFill>
                <a:hlinkClick r:id="rId3"/>
              </a:rPr>
              <a:t>adult SEL</a:t>
            </a:r>
            <a:r>
              <a:rPr lang="en" sz="1350">
                <a:solidFill>
                  <a:srgbClr val="4A4A4A"/>
                </a:solidFill>
                <a:highlight>
                  <a:srgbClr val="FFFFFF"/>
                </a:highlight>
              </a:rPr>
              <a:t>, social justice, cultural competence, curriculum and instruction, continuous improvement, and equity. </a:t>
            </a:r>
            <a:endParaRPr sz="1350">
              <a:solidFill>
                <a:srgbClr val="4A4A4A"/>
              </a:solidFill>
              <a:highlight>
                <a:srgbClr val="FFFFFF"/>
              </a:highlight>
            </a:endParaRPr>
          </a:p>
          <a:p>
            <a:pPr indent="0" lvl="0" marL="0" rtl="0" algn="l">
              <a:spcBef>
                <a:spcPts val="14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e71635bfef_0_10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e71635bfef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e71635bfef_0_10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e71635bfef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e71635bfef_0_10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e71635bfef_0_10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e71635bfef_0_10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e71635bfef_0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e15df73b9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e15df73b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201F1E"/>
                </a:solidFill>
                <a:highlight>
                  <a:srgbClr val="FFFFFF"/>
                </a:highlight>
                <a:latin typeface="Calibri"/>
                <a:ea typeface="Calibri"/>
                <a:cs typeface="Calibri"/>
                <a:sym typeface="Calibri"/>
              </a:rPr>
              <a:t> </a:t>
            </a:r>
            <a:r>
              <a:rPr b="1" lang="en" sz="1400">
                <a:solidFill>
                  <a:srgbClr val="201F1E"/>
                </a:solidFill>
                <a:highlight>
                  <a:srgbClr val="FFFFFF"/>
                </a:highlight>
                <a:latin typeface="Calibri"/>
                <a:ea typeface="Calibri"/>
                <a:cs typeface="Calibri"/>
                <a:sym typeface="Calibri"/>
              </a:rPr>
              <a:t>Each school District shall implement PBIS on a system-wide basis</a:t>
            </a:r>
            <a:endParaRPr b="1" sz="1400">
              <a:solidFill>
                <a:srgbClr val="201F1E"/>
              </a:solidFill>
              <a:highlight>
                <a:srgbClr val="FFFFFF"/>
              </a:highlight>
              <a:latin typeface="Calibri"/>
              <a:ea typeface="Calibri"/>
              <a:cs typeface="Calibri"/>
              <a:sym typeface="Calibri"/>
            </a:endParaRPr>
          </a:p>
          <a:p>
            <a:pPr indent="-298450" lvl="0" marL="457200" rtl="0" algn="l">
              <a:lnSpc>
                <a:spcPct val="115000"/>
              </a:lnSpc>
              <a:spcBef>
                <a:spcPts val="0"/>
              </a:spcBef>
              <a:spcAft>
                <a:spcPts val="0"/>
              </a:spcAft>
              <a:buClr>
                <a:srgbClr val="201F1E"/>
              </a:buClr>
              <a:buSzPts val="1100"/>
              <a:buFont typeface="Calibri"/>
              <a:buChar char="●"/>
            </a:pPr>
            <a:r>
              <a:rPr b="1" lang="en" sz="1200">
                <a:solidFill>
                  <a:srgbClr val="201F1E"/>
                </a:solidFill>
                <a:highlight>
                  <a:srgbClr val="FFFFFF"/>
                </a:highlight>
                <a:latin typeface="Calibri"/>
                <a:ea typeface="Calibri"/>
                <a:cs typeface="Calibri"/>
                <a:sym typeface="Calibri"/>
              </a:rPr>
              <a:t>District implement requirements include</a:t>
            </a:r>
            <a:r>
              <a:rPr lang="en">
                <a:solidFill>
                  <a:srgbClr val="201F1E"/>
                </a:solidFill>
                <a:highlight>
                  <a:srgbClr val="FFFFFF"/>
                </a:highlight>
                <a:latin typeface="Calibri"/>
                <a:ea typeface="Calibri"/>
                <a:cs typeface="Calibri"/>
                <a:sym typeface="Calibri"/>
              </a:rPr>
              <a:t>:</a:t>
            </a:r>
            <a:endParaRPr>
              <a:solidFill>
                <a:srgbClr val="201F1E"/>
              </a:solidFill>
              <a:highlight>
                <a:srgbClr val="FFFFFF"/>
              </a:highlight>
              <a:latin typeface="Calibri"/>
              <a:ea typeface="Calibri"/>
              <a:cs typeface="Calibri"/>
              <a:sym typeface="Calibri"/>
            </a:endParaRPr>
          </a:p>
          <a:p>
            <a:pPr indent="-298450" lvl="1" marL="914400" rtl="0" algn="l">
              <a:lnSpc>
                <a:spcPct val="115000"/>
              </a:lnSpc>
              <a:spcBef>
                <a:spcPts val="0"/>
              </a:spcBef>
              <a:spcAft>
                <a:spcPts val="0"/>
              </a:spcAft>
              <a:buClr>
                <a:srgbClr val="201F1E"/>
              </a:buClr>
              <a:buSzPts val="1100"/>
              <a:buFont typeface="Calibri"/>
              <a:buChar char="○"/>
            </a:pPr>
            <a:r>
              <a:rPr b="1" lang="en">
                <a:solidFill>
                  <a:srgbClr val="201F1E"/>
                </a:solidFill>
                <a:highlight>
                  <a:srgbClr val="FFFFFF"/>
                </a:highlight>
                <a:latin typeface="Calibri"/>
                <a:ea typeface="Calibri"/>
                <a:cs typeface="Calibri"/>
                <a:sym typeface="Calibri"/>
              </a:rPr>
              <a:t>A Decision Making Framework</a:t>
            </a:r>
            <a:r>
              <a:rPr lang="en">
                <a:solidFill>
                  <a:srgbClr val="201F1E"/>
                </a:solidFill>
                <a:highlight>
                  <a:srgbClr val="FFFFFF"/>
                </a:highlight>
                <a:latin typeface="Calibri"/>
                <a:ea typeface="Calibri"/>
                <a:cs typeface="Calibri"/>
                <a:sym typeface="Calibri"/>
              </a:rPr>
              <a:t> that guides selections, integration and implementation of evidenced based academic and behavior practices</a:t>
            </a:r>
            <a:endParaRPr>
              <a:solidFill>
                <a:srgbClr val="201F1E"/>
              </a:solidFill>
              <a:highlight>
                <a:srgbClr val="FFFFFF"/>
              </a:highlight>
              <a:latin typeface="Calibri"/>
              <a:ea typeface="Calibri"/>
              <a:cs typeface="Calibri"/>
              <a:sym typeface="Calibri"/>
            </a:endParaRPr>
          </a:p>
          <a:p>
            <a:pPr indent="-298450" lvl="1" marL="914400" rtl="0" algn="l">
              <a:lnSpc>
                <a:spcPct val="115000"/>
              </a:lnSpc>
              <a:spcBef>
                <a:spcPts val="0"/>
              </a:spcBef>
              <a:spcAft>
                <a:spcPts val="0"/>
              </a:spcAft>
              <a:buClr>
                <a:srgbClr val="201F1E"/>
              </a:buClr>
              <a:buSzPts val="1100"/>
              <a:buFont typeface="Calibri"/>
              <a:buChar char="○"/>
            </a:pPr>
            <a:r>
              <a:rPr lang="en" sz="1200">
                <a:solidFill>
                  <a:srgbClr val="201F1E"/>
                </a:solidFill>
                <a:highlight>
                  <a:srgbClr val="FFFFFF"/>
                </a:highlight>
                <a:latin typeface="Calibri"/>
                <a:ea typeface="Calibri"/>
                <a:cs typeface="Calibri"/>
                <a:sym typeface="Calibri"/>
              </a:rPr>
              <a:t>The following integrated elements</a:t>
            </a:r>
            <a:r>
              <a:rPr lang="en">
                <a:solidFill>
                  <a:srgbClr val="201F1E"/>
                </a:solidFill>
                <a:highlight>
                  <a:srgbClr val="FFFFFF"/>
                </a:highlight>
                <a:latin typeface="Calibri"/>
                <a:ea typeface="Calibri"/>
                <a:cs typeface="Calibri"/>
                <a:sym typeface="Calibri"/>
              </a:rPr>
              <a:t>:</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Data-based decision making (to select, monitor, and evaluate outcomes, practices, and systems)</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Evidenced-based practices along a MTSS system</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Systems that enable accurate and sustainable implementation of practices</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Progress monitoring for fidelity and target outcomes</a:t>
            </a:r>
            <a:endParaRPr>
              <a:solidFill>
                <a:srgbClr val="201F1E"/>
              </a:solidFill>
              <a:highlight>
                <a:srgbClr val="FFFFFF"/>
              </a:highlight>
              <a:latin typeface="Calibri"/>
              <a:ea typeface="Calibri"/>
              <a:cs typeface="Calibri"/>
              <a:sym typeface="Calibri"/>
            </a:endParaRPr>
          </a:p>
          <a:p>
            <a:pPr indent="-298450" lvl="1" marL="914400" rtl="0" algn="l">
              <a:lnSpc>
                <a:spcPct val="115000"/>
              </a:lnSpc>
              <a:spcBef>
                <a:spcPts val="0"/>
              </a:spcBef>
              <a:spcAft>
                <a:spcPts val="0"/>
              </a:spcAft>
              <a:buClr>
                <a:srgbClr val="201F1E"/>
              </a:buClr>
              <a:buSzPts val="1100"/>
              <a:buFont typeface="Calibri"/>
              <a:buChar char="○"/>
            </a:pPr>
            <a:r>
              <a:rPr lang="en" sz="1400">
                <a:solidFill>
                  <a:srgbClr val="201F1E"/>
                </a:solidFill>
                <a:highlight>
                  <a:srgbClr val="FFFFFF"/>
                </a:highlight>
                <a:latin typeface="Calibri"/>
                <a:ea typeface="Calibri"/>
                <a:cs typeface="Calibri"/>
                <a:sym typeface="Calibri"/>
              </a:rPr>
              <a:t>Standards for District Implementation</a:t>
            </a:r>
            <a:endParaRPr sz="1400">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Student personnel to receive professional development</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Explicit instruction of school-wide behavior expectations</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Consistent systems of acknowledging and correcting behaviors</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Teaching environments designed to eliminate triggers</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Family and community involvement</a:t>
            </a:r>
            <a:endParaRPr>
              <a:solidFill>
                <a:srgbClr val="201F1E"/>
              </a:solidFill>
              <a:highlight>
                <a:srgbClr val="FFFFFF"/>
              </a:highlight>
              <a:latin typeface="Calibri"/>
              <a:ea typeface="Calibri"/>
              <a:cs typeface="Calibri"/>
              <a:sym typeface="Calibri"/>
            </a:endParaRPr>
          </a:p>
          <a:p>
            <a:pPr indent="-298450" lvl="1" marL="914400" rtl="0" algn="l">
              <a:lnSpc>
                <a:spcPct val="115000"/>
              </a:lnSpc>
              <a:spcBef>
                <a:spcPts val="0"/>
              </a:spcBef>
              <a:spcAft>
                <a:spcPts val="0"/>
              </a:spcAft>
              <a:buClr>
                <a:srgbClr val="201F1E"/>
              </a:buClr>
              <a:buSzPts val="1100"/>
              <a:buFont typeface="Calibri"/>
              <a:buChar char="○"/>
            </a:pPr>
            <a:r>
              <a:rPr b="1" lang="en" sz="1200">
                <a:solidFill>
                  <a:srgbClr val="201F1E"/>
                </a:solidFill>
                <a:highlight>
                  <a:srgbClr val="FFFFFF"/>
                </a:highlight>
                <a:latin typeface="Calibri"/>
                <a:ea typeface="Calibri"/>
                <a:cs typeface="Calibri"/>
                <a:sym typeface="Calibri"/>
              </a:rPr>
              <a:t>Professional Development for student personnel to </a:t>
            </a:r>
            <a:r>
              <a:rPr b="1" lang="en" sz="1200">
                <a:solidFill>
                  <a:srgbClr val="C00000"/>
                </a:solidFill>
                <a:highlight>
                  <a:srgbClr val="FFFFFF"/>
                </a:highlight>
                <a:latin typeface="Calibri"/>
                <a:ea typeface="Calibri"/>
                <a:cs typeface="Calibri"/>
                <a:sym typeface="Calibri"/>
              </a:rPr>
              <a:t>implement PBIS </a:t>
            </a:r>
            <a:r>
              <a:rPr b="1" lang="en" sz="1200">
                <a:solidFill>
                  <a:srgbClr val="201F1E"/>
                </a:solidFill>
                <a:highlight>
                  <a:srgbClr val="FFFFFF"/>
                </a:highlight>
                <a:latin typeface="Calibri"/>
                <a:ea typeface="Calibri"/>
                <a:cs typeface="Calibri"/>
                <a:sym typeface="Calibri"/>
              </a:rPr>
              <a:t>on a system-wide basis</a:t>
            </a:r>
            <a:endParaRPr b="1" sz="1200">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Occurs at least every three years</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Provided by building or district PBIS team or in collaboration with state/local/national source</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The trained PBIS team will provide PD in accordance with the training plan. It is the district’s responsibility to retain records that such training occurred.</a:t>
            </a:r>
            <a:endParaRPr>
              <a:solidFill>
                <a:srgbClr val="201F1E"/>
              </a:solidFill>
              <a:highlight>
                <a:srgbClr val="FFFFFF"/>
              </a:highlight>
              <a:latin typeface="Calibri"/>
              <a:ea typeface="Calibri"/>
              <a:cs typeface="Calibri"/>
              <a:sym typeface="Calibri"/>
            </a:endParaRPr>
          </a:p>
          <a:p>
            <a:pPr indent="-298450" lvl="1" marL="914400" rtl="0" algn="l">
              <a:lnSpc>
                <a:spcPct val="115000"/>
              </a:lnSpc>
              <a:spcBef>
                <a:spcPts val="0"/>
              </a:spcBef>
              <a:spcAft>
                <a:spcPts val="0"/>
              </a:spcAft>
              <a:buClr>
                <a:srgbClr val="201F1E"/>
              </a:buClr>
              <a:buSzPts val="1100"/>
              <a:buFont typeface="Calibri"/>
              <a:buChar char="○"/>
            </a:pPr>
            <a:r>
              <a:rPr b="1" lang="en" sz="1200">
                <a:solidFill>
                  <a:srgbClr val="201F1E"/>
                </a:solidFill>
                <a:highlight>
                  <a:srgbClr val="FFFFFF"/>
                </a:highlight>
                <a:latin typeface="Calibri"/>
                <a:ea typeface="Calibri"/>
                <a:cs typeface="Calibri"/>
                <a:sym typeface="Calibri"/>
              </a:rPr>
              <a:t>Professional Development will include the following topics:</a:t>
            </a:r>
            <a:endParaRPr b="1" sz="1200">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An overview of PBIS</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A Process for teaching behavioral expectations</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Data Collections</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Implementation of PBIS with fidelity</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Consistent systems of feedback to students with acknowledgement and correction for errors</a:t>
            </a:r>
            <a:endParaRPr>
              <a:solidFill>
                <a:srgbClr val="201F1E"/>
              </a:solidFill>
              <a:highlight>
                <a:srgbClr val="FFFFFF"/>
              </a:highlight>
              <a:latin typeface="Calibri"/>
              <a:ea typeface="Calibri"/>
              <a:cs typeface="Calibri"/>
              <a:sym typeface="Calibri"/>
            </a:endParaRPr>
          </a:p>
          <a:p>
            <a:pPr indent="-298450" lvl="2" marL="1371600" rtl="0" algn="l">
              <a:lnSpc>
                <a:spcPct val="115000"/>
              </a:lnSpc>
              <a:spcBef>
                <a:spcPts val="0"/>
              </a:spcBef>
              <a:spcAft>
                <a:spcPts val="0"/>
              </a:spcAft>
              <a:buClr>
                <a:srgbClr val="201F1E"/>
              </a:buClr>
              <a:buSzPts val="1100"/>
              <a:buFont typeface="Calibri"/>
              <a:buChar char="■"/>
            </a:pPr>
            <a:r>
              <a:rPr lang="en">
                <a:solidFill>
                  <a:srgbClr val="201F1E"/>
                </a:solidFill>
                <a:highlight>
                  <a:srgbClr val="FFFFFF"/>
                </a:highlight>
                <a:latin typeface="Calibri"/>
                <a:ea typeface="Calibri"/>
                <a:cs typeface="Calibri"/>
                <a:sym typeface="Calibri"/>
              </a:rPr>
              <a:t>Consistency in discipline and discipline referrals</a:t>
            </a:r>
            <a:endParaRPr>
              <a:solidFill>
                <a:srgbClr val="201F1E"/>
              </a:solidFill>
              <a:highlight>
                <a:srgbClr val="FFFFFF"/>
              </a:highlight>
              <a:latin typeface="Calibri"/>
              <a:ea typeface="Calibri"/>
              <a:cs typeface="Calibri"/>
              <a:sym typeface="Calibri"/>
            </a:endParaRPr>
          </a:p>
          <a:p>
            <a:pPr indent="-298450" lvl="1" marL="914400" rtl="0" algn="l">
              <a:lnSpc>
                <a:spcPct val="115000"/>
              </a:lnSpc>
              <a:spcBef>
                <a:spcPts val="0"/>
              </a:spcBef>
              <a:spcAft>
                <a:spcPts val="0"/>
              </a:spcAft>
              <a:buClr>
                <a:srgbClr val="201F1E"/>
              </a:buClr>
              <a:buSzPts val="1100"/>
              <a:buFont typeface="Calibri"/>
              <a:buChar char="○"/>
            </a:pPr>
            <a:r>
              <a:rPr lang="en" sz="1200">
                <a:solidFill>
                  <a:srgbClr val="201F1E"/>
                </a:solidFill>
                <a:highlight>
                  <a:srgbClr val="FFFFFF"/>
                </a:highlight>
                <a:latin typeface="Calibri"/>
                <a:ea typeface="Calibri"/>
                <a:cs typeface="Calibri"/>
                <a:sym typeface="Calibri"/>
              </a:rPr>
              <a:t>The District may accept any Professional Development as long as it meets the requirements of this rule.</a:t>
            </a:r>
            <a:endParaRPr sz="1200">
              <a:solidFill>
                <a:srgbClr val="201F1E"/>
              </a:solidFill>
              <a:highlight>
                <a:srgbClr val="FFFFFF"/>
              </a:highlight>
              <a:latin typeface="Calibri"/>
              <a:ea typeface="Calibri"/>
              <a:cs typeface="Calibri"/>
              <a:sym typeface="Calibri"/>
            </a:endParaRPr>
          </a:p>
          <a:p>
            <a:pPr indent="-298450" lvl="1" marL="914400" rtl="0" algn="l">
              <a:lnSpc>
                <a:spcPct val="115000"/>
              </a:lnSpc>
              <a:spcBef>
                <a:spcPts val="0"/>
              </a:spcBef>
              <a:spcAft>
                <a:spcPts val="0"/>
              </a:spcAft>
              <a:buClr>
                <a:srgbClr val="201F1E"/>
              </a:buClr>
              <a:buSzPts val="1100"/>
              <a:buFont typeface="Calibri"/>
              <a:buChar char="○"/>
            </a:pPr>
            <a:r>
              <a:rPr b="1" lang="en" sz="1400">
                <a:solidFill>
                  <a:srgbClr val="201F1E"/>
                </a:solidFill>
                <a:highlight>
                  <a:srgbClr val="FFFFFF"/>
                </a:highlight>
                <a:latin typeface="Calibri"/>
                <a:ea typeface="Calibri"/>
                <a:cs typeface="Calibri"/>
                <a:sym typeface="Calibri"/>
              </a:rPr>
              <a:t>Districts and schools are to ensure that they have continuous training structures in place to provide ongoing coaching and implementation with fidelity.</a:t>
            </a:r>
            <a:endParaRPr b="1" sz="1400">
              <a:solidFill>
                <a:srgbClr val="201F1E"/>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c89b53d510_0_2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c89b53d510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presenter introduces themselves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we are going to address several items as each relate to one very simple word: BEHAVIOR!  Our agenda includes...</a:t>
            </a:r>
            <a:endParaRPr/>
          </a:p>
          <a:p>
            <a:pPr indent="-317500" lvl="0" marL="457200" rtl="0" algn="l">
              <a:spcBef>
                <a:spcPts val="0"/>
              </a:spcBef>
              <a:spcAft>
                <a:spcPts val="0"/>
              </a:spcAft>
              <a:buSzPts val="1400"/>
              <a:buChar char="●"/>
            </a:pPr>
            <a:r>
              <a:rPr lang="en"/>
              <a:t>Refreshing your understanding of Each Child, One Future…. Specifically the Social Emotional Learning Domain and the strategy of meeting the needs of the Whole Child</a:t>
            </a:r>
            <a:endParaRPr/>
          </a:p>
          <a:p>
            <a:pPr indent="-317500" lvl="0" marL="457200" rtl="0" algn="l">
              <a:spcBef>
                <a:spcPts val="0"/>
              </a:spcBef>
              <a:spcAft>
                <a:spcPts val="0"/>
              </a:spcAft>
              <a:buSzPts val="1400"/>
              <a:buChar char="●"/>
            </a:pPr>
            <a:r>
              <a:rPr lang="en"/>
              <a:t>A consideration of the impact of the last several years...especially the impact of the pandemic</a:t>
            </a:r>
            <a:endParaRPr/>
          </a:p>
          <a:p>
            <a:pPr indent="-317500" lvl="0" marL="457200" rtl="0" algn="l">
              <a:spcBef>
                <a:spcPts val="0"/>
              </a:spcBef>
              <a:spcAft>
                <a:spcPts val="0"/>
              </a:spcAft>
              <a:buSzPts val="1400"/>
              <a:buChar char="●"/>
            </a:pPr>
            <a:r>
              <a:rPr lang="en"/>
              <a:t>A provision of supports, regarding your responsibility, to address BEHAVIOR, from a COMPLIANCE AND/OR COMMITMENT perspective.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first, let’s get your opinion…  </a:t>
            </a:r>
            <a:r>
              <a:rPr i="1" lang="en"/>
              <a:t>next slide</a:t>
            </a:r>
            <a:endParaRPr i="1"/>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Cathy - play video #2</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sz="1800" u="sng">
                <a:solidFill>
                  <a:srgbClr val="1155CC"/>
                </a:solidFill>
                <a:latin typeface="Nixie One"/>
                <a:ea typeface="Nixie One"/>
                <a:cs typeface="Nixie One"/>
                <a:sym typeface="Nixie One"/>
                <a:hlinkClick r:id="rId2">
                  <a:extLst>
                    <a:ext uri="{A12FA001-AC4F-418D-AE19-62706E023703}">
                      <ahyp:hlinkClr val="tx"/>
                    </a:ext>
                  </a:extLst>
                </a:hlinkClick>
              </a:rPr>
              <a:t>https://www.youtube.com/watch?v=ouXhi_CfBVg</a:t>
            </a:r>
            <a:endParaRPr/>
          </a:p>
          <a:p>
            <a:pPr indent="-317500" lvl="0" marL="457200" rtl="0" algn="l">
              <a:spcBef>
                <a:spcPts val="0"/>
              </a:spcBef>
              <a:spcAft>
                <a:spcPts val="0"/>
              </a:spcAft>
              <a:buSzPts val="1400"/>
              <a:buAutoNum type="arabicPeriod"/>
            </a:pPr>
            <a:r>
              <a:rPr lang="en" sz="1400" u="sng">
                <a:solidFill>
                  <a:srgbClr val="1155CC"/>
                </a:solidFill>
                <a:latin typeface="Muli"/>
                <a:ea typeface="Muli"/>
                <a:cs typeface="Muli"/>
                <a:sym typeface="Muli"/>
                <a:hlinkClick r:id="rId3">
                  <a:extLst>
                    <a:ext uri="{A12FA001-AC4F-418D-AE19-62706E023703}">
                      <ahyp:hlinkClr val="tx"/>
                    </a:ext>
                  </a:extLst>
                </a:hlinkClick>
              </a:rPr>
              <a:t>https://www.youtube.com/watch?v=Y-XNp3h3h4A</a:t>
            </a:r>
            <a:endParaRPr sz="1400">
              <a:solidFill>
                <a:schemeClr val="dk1"/>
              </a:solidFill>
              <a:latin typeface="Muli"/>
              <a:ea typeface="Muli"/>
              <a:cs typeface="Muli"/>
              <a:sym typeface="Muli"/>
            </a:endParaRPr>
          </a:p>
          <a:p>
            <a:pPr indent="-317500" lvl="0" marL="457200" rtl="0" algn="l">
              <a:spcBef>
                <a:spcPts val="0"/>
              </a:spcBef>
              <a:spcAft>
                <a:spcPts val="0"/>
              </a:spcAft>
              <a:buSzPts val="1400"/>
              <a:buAutoNum type="arabicPeriod"/>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e71635bfef_0_1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e71635bfef_0_1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Experiencing trauma does not automatically mean there will be significant impacts. TI approaches incorporate a strengths based approach</a:t>
            </a:r>
            <a:endParaRPr/>
          </a:p>
          <a:p>
            <a:pPr indent="0" lvl="0" marL="0" rtl="0" algn="l">
              <a:spcBef>
                <a:spcPts val="0"/>
              </a:spcBef>
              <a:spcAft>
                <a:spcPts val="0"/>
              </a:spcAft>
              <a:buNone/>
            </a:pPr>
            <a:r>
              <a:rPr lang="en"/>
              <a:t>Relationships- most influential positive factor- supportive, healthy relationship with a trusted adult</a:t>
            </a:r>
            <a:endParaRPr/>
          </a:p>
          <a:p>
            <a:pPr indent="0" lvl="0" marL="0" rtl="0" algn="l">
              <a:spcBef>
                <a:spcPts val="0"/>
              </a:spcBef>
              <a:spcAft>
                <a:spcPts val="0"/>
              </a:spcAft>
              <a:buNone/>
            </a:pPr>
            <a:r>
              <a:rPr lang="en"/>
              <a:t>Safe environ- predictable...PBIS Tier 1 practice of teaching bx expectations</a:t>
            </a:r>
            <a:endParaRPr/>
          </a:p>
          <a:p>
            <a:pPr indent="0" lvl="0" marL="0" rtl="0" algn="l">
              <a:spcBef>
                <a:spcPts val="0"/>
              </a:spcBef>
              <a:spcAft>
                <a:spcPts val="0"/>
              </a:spcAft>
              <a:buNone/>
            </a:pPr>
            <a:r>
              <a:rPr lang="en"/>
              <a:t>Adult trauma- 	Practicing self-care- break room set up with items to support each other emotionally</a:t>
            </a:r>
            <a:endParaRPr/>
          </a:p>
          <a:p>
            <a:pPr indent="0" lvl="0" marL="0" rtl="0" algn="l">
              <a:spcBef>
                <a:spcPts val="0"/>
              </a:spcBef>
              <a:spcAft>
                <a:spcPts val="0"/>
              </a:spcAft>
              <a:buNone/>
            </a:pPr>
            <a:r>
              <a:rPr lang="en"/>
              <a:t>Supportive Strategies- PD, </a:t>
            </a:r>
            <a:r>
              <a:rPr lang="en">
                <a:solidFill>
                  <a:schemeClr val="dk1"/>
                </a:solidFill>
              </a:rPr>
              <a:t>TISQ- Trauma Informed School Questionnaire- </a:t>
            </a:r>
            <a:r>
              <a:rPr lang="en">
                <a:solidFill>
                  <a:srgbClr val="192930"/>
                </a:solidFill>
                <a:highlight>
                  <a:srgbClr val="FFFFFF"/>
                </a:highlight>
              </a:rPr>
              <a:t>measures your school staff members’ perceptions of the frequency to which they individually, and the school collectively, exhibit trauma-informed, resilience-focused knowledge and behaviors; fidgets/self-calming strategies- </a:t>
            </a:r>
            <a:r>
              <a:rPr b="1" lang="en" u="sng">
                <a:solidFill>
                  <a:srgbClr val="192930"/>
                </a:solidFill>
                <a:highlight>
                  <a:srgbClr val="FFFFFF"/>
                </a:highlight>
              </a:rPr>
              <a:t>Calm Kit</a:t>
            </a:r>
            <a:r>
              <a:rPr lang="en">
                <a:solidFill>
                  <a:srgbClr val="192930"/>
                </a:solidFill>
                <a:highlight>
                  <a:srgbClr val="FFFFFF"/>
                </a:highlight>
              </a:rPr>
              <a:t>-teach and practice; mindfulness- deep breathing, yoga; resilience building- done for everyone- can be based on themes and age appropriateness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e71635bfef_0_11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e71635bfef_0_1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administrators we need to support our staff</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Vicarious trauma example- great niece, age 7, neighborhood girls went to a </a:t>
            </a:r>
            <a:r>
              <a:rPr lang="en"/>
              <a:t>friends</a:t>
            </a:r>
            <a:r>
              <a:rPr lang="en"/>
              <a:t> house to play and a group of older boys asked if they could play too. What is the first question you would ask my great niece?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Develop a response list link</a:t>
            </a:r>
            <a:endParaRPr/>
          </a:p>
          <a:p>
            <a:pPr indent="0" lvl="0" marL="0" rtl="0" algn="l">
              <a:spcBef>
                <a:spcPts val="0"/>
              </a:spcBef>
              <a:spcAft>
                <a:spcPts val="0"/>
              </a:spcAft>
              <a:buNone/>
            </a:pPr>
            <a:r>
              <a:rPr lang="en"/>
              <a:t>One minute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e71635bfef_0_11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e71635bfef_0_1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e71635bfef_0_16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e71635bfef_0_1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e71635bfef_0_16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e71635bfef_0_1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solidFill>
                  <a:schemeClr val="dk1"/>
                </a:solidFill>
                <a:latin typeface="Happy Monkey"/>
                <a:ea typeface="Happy Monkey"/>
                <a:cs typeface="Happy Monkey"/>
                <a:sym typeface="Happy Monkey"/>
              </a:rPr>
              <a:t>SEL is critical for both students &amp; adults when working toward building community, resolving conflict, &amp; repairing harm - all of which are essential elements of RP. With relationships &amp; community at the heart of RP, implementation of this approach provides multiple opportunities to develop, practice, &amp; reinforce all five SEL competencies: </a:t>
            </a:r>
            <a:endParaRPr sz="1400">
              <a:solidFill>
                <a:schemeClr val="dk1"/>
              </a:solidFill>
              <a:latin typeface="Happy Monkey"/>
              <a:ea typeface="Happy Monkey"/>
              <a:cs typeface="Happy Monkey"/>
              <a:sym typeface="Happy Monkey"/>
            </a:endParaRPr>
          </a:p>
          <a:p>
            <a:pPr indent="0" lvl="0" marL="0" rtl="0" algn="l">
              <a:spcBef>
                <a:spcPts val="600"/>
              </a:spcBef>
              <a:spcAft>
                <a:spcPts val="0"/>
              </a:spcAft>
              <a:buNone/>
            </a:pPr>
            <a:r>
              <a:rPr lang="en" sz="1400">
                <a:solidFill>
                  <a:schemeClr val="dk1"/>
                </a:solidFill>
                <a:latin typeface="Happy Monkey"/>
                <a:ea typeface="Happy Monkey"/>
                <a:cs typeface="Happy Monkey"/>
                <a:sym typeface="Happy Monkey"/>
              </a:rPr>
              <a:t>Self-Awareness &amp; Management, Social Awareness, Relationship Skills, &amp; Responsible Decision-Making.</a:t>
            </a:r>
            <a:endParaRPr sz="1400">
              <a:solidFill>
                <a:schemeClr val="dk1"/>
              </a:solidFill>
              <a:latin typeface="Happy Monkey"/>
              <a:ea typeface="Happy Monkey"/>
              <a:cs typeface="Happy Monkey"/>
              <a:sym typeface="Happy Monkey"/>
            </a:endParaRPr>
          </a:p>
          <a:p>
            <a:pPr indent="0" lvl="0" marL="0" rtl="0" algn="l">
              <a:spcBef>
                <a:spcPts val="600"/>
              </a:spcBef>
              <a:spcAft>
                <a:spcPts val="0"/>
              </a:spcAft>
              <a:buNone/>
            </a:pPr>
            <a:r>
              <a:t/>
            </a:r>
            <a:endParaRPr sz="1400">
              <a:solidFill>
                <a:schemeClr val="dk1"/>
              </a:solidFill>
              <a:latin typeface="Happy Monkey"/>
              <a:ea typeface="Happy Monkey"/>
              <a:cs typeface="Happy Monkey"/>
              <a:sym typeface="Happy Monkey"/>
            </a:endParaRPr>
          </a:p>
          <a:p>
            <a:pPr indent="0" lvl="0" marL="0" rtl="0" algn="l">
              <a:spcBef>
                <a:spcPts val="600"/>
              </a:spcBef>
              <a:spcAft>
                <a:spcPts val="0"/>
              </a:spcAft>
              <a:buClr>
                <a:schemeClr val="dk1"/>
              </a:buClr>
              <a:buSzPts val="1100"/>
              <a:buFont typeface="Arial"/>
              <a:buNone/>
            </a:pPr>
            <a:r>
              <a:rPr lang="en">
                <a:solidFill>
                  <a:schemeClr val="dk1"/>
                </a:solidFill>
                <a:latin typeface="Happy Monkey"/>
                <a:ea typeface="Happy Monkey"/>
                <a:cs typeface="Happy Monkey"/>
                <a:sym typeface="Happy Monkey"/>
              </a:rPr>
              <a:t>meets the required aspects of the Social-Emotional Learning (SEL) Domain as outlined within the Ohio Department of Education "#</a:t>
            </a:r>
            <a:r>
              <a:rPr i="1" lang="en">
                <a:solidFill>
                  <a:schemeClr val="dk1"/>
                </a:solidFill>
                <a:latin typeface="Happy Monkey"/>
                <a:ea typeface="Happy Monkey"/>
                <a:cs typeface="Happy Monkey"/>
                <a:sym typeface="Happy Monkey"/>
              </a:rPr>
              <a:t>Each </a:t>
            </a:r>
            <a:r>
              <a:rPr lang="en">
                <a:solidFill>
                  <a:schemeClr val="dk1"/>
                </a:solidFill>
                <a:latin typeface="Happy Monkey"/>
                <a:ea typeface="Happy Monkey"/>
                <a:cs typeface="Happy Monkey"/>
                <a:sym typeface="Happy Monkey"/>
              </a:rPr>
              <a:t>Child, Our Future" strategic plan.</a:t>
            </a:r>
            <a:endParaRPr sz="1400">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sz="1400">
              <a:solidFill>
                <a:schemeClr val="dk1"/>
              </a:solidFill>
              <a:latin typeface="Happy Monkey"/>
              <a:ea typeface="Happy Monkey"/>
              <a:cs typeface="Happy Monkey"/>
              <a:sym typeface="Happy Monkey"/>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e71635bfef_0_16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e71635bfef_0_1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e6879ce7fa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e6879ce7f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Today, we addressed several items as they relate to: BEHAVIOR!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Refreshed your understanding of Each Child, One Future…. Specifically the Social Emotional Learning Domain and the strategy of meeting the needs of the Whole Child</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Provided supports to address BEHAVIOR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e67dfecc7d_5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e67dfecc7d_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e67dfecc7d_5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e67dfecc7d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e517972ad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e517972a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highlight>
                  <a:srgbClr val="FFFFFF"/>
                </a:highlight>
              </a:rPr>
              <a:t>In the summer of 2017, the State Superintendent launched Each Child, Our Future, Ohio’s shared strategic plan. </a:t>
            </a:r>
            <a:endParaRPr sz="1050">
              <a:solidFill>
                <a:schemeClr val="dk1"/>
              </a:solidFill>
              <a:highlight>
                <a:srgbClr val="FFFFFF"/>
              </a:highlight>
            </a:endParaRPr>
          </a:p>
          <a:p>
            <a:pPr indent="0" lvl="0" marL="0" rtl="0" algn="l">
              <a:spcBef>
                <a:spcPts val="0"/>
              </a:spcBef>
              <a:spcAft>
                <a:spcPts val="0"/>
              </a:spcAft>
              <a:buNone/>
            </a:pPr>
            <a:r>
              <a:t/>
            </a:r>
            <a:endParaRPr sz="1050">
              <a:solidFill>
                <a:schemeClr val="dk1"/>
              </a:solidFill>
              <a:highlight>
                <a:srgbClr val="FFFFFF"/>
              </a:highlight>
            </a:endParaRPr>
          </a:p>
          <a:p>
            <a:pPr indent="0" lvl="0" marL="0" rtl="0" algn="l">
              <a:spcBef>
                <a:spcPts val="0"/>
              </a:spcBef>
              <a:spcAft>
                <a:spcPts val="0"/>
              </a:spcAft>
              <a:buNone/>
            </a:pPr>
            <a:r>
              <a:rPr lang="en" sz="1050">
                <a:solidFill>
                  <a:schemeClr val="dk1"/>
                </a:solidFill>
                <a:highlight>
                  <a:srgbClr val="FFFFFF"/>
                </a:highlight>
              </a:rPr>
              <a:t>This plan was built by Ohioans for Ohioans.  </a:t>
            </a:r>
            <a:endParaRPr sz="1050">
              <a:solidFill>
                <a:schemeClr val="dk1"/>
              </a:solidFill>
              <a:highlight>
                <a:srgbClr val="FFFFFF"/>
              </a:highlight>
            </a:endParaRPr>
          </a:p>
          <a:p>
            <a:pPr indent="0" lvl="0" marL="0" rtl="0" algn="l">
              <a:spcBef>
                <a:spcPts val="0"/>
              </a:spcBef>
              <a:spcAft>
                <a:spcPts val="0"/>
              </a:spcAft>
              <a:buNone/>
            </a:pPr>
            <a:r>
              <a:t/>
            </a:r>
            <a:endParaRPr sz="1050">
              <a:solidFill>
                <a:schemeClr val="dk1"/>
              </a:solidFill>
              <a:highlight>
                <a:srgbClr val="FFFFFF"/>
              </a:highlight>
            </a:endParaRPr>
          </a:p>
          <a:p>
            <a:pPr indent="0" lvl="0" marL="0" rtl="0" algn="l">
              <a:spcBef>
                <a:spcPts val="0"/>
              </a:spcBef>
              <a:spcAft>
                <a:spcPts val="0"/>
              </a:spcAft>
              <a:buNone/>
            </a:pPr>
            <a:r>
              <a:rPr lang="en" sz="1050">
                <a:solidFill>
                  <a:schemeClr val="dk1"/>
                </a:solidFill>
                <a:highlight>
                  <a:srgbClr val="FFFFFF"/>
                </a:highlight>
              </a:rPr>
              <a:t>As you can see, the whole child is at the center of the plan. </a:t>
            </a:r>
            <a:endParaRPr sz="1050">
              <a:solidFill>
                <a:schemeClr val="dk1"/>
              </a:solidFill>
              <a:highlight>
                <a:srgbClr val="FFFFFF"/>
              </a:highlight>
            </a:endParaRPr>
          </a:p>
          <a:p>
            <a:pPr indent="0" lvl="0" marL="0" rtl="0" algn="l">
              <a:spcBef>
                <a:spcPts val="0"/>
              </a:spcBef>
              <a:spcAft>
                <a:spcPts val="0"/>
              </a:spcAft>
              <a:buNone/>
            </a:pPr>
            <a:r>
              <a:t/>
            </a:r>
            <a:endParaRPr sz="1050">
              <a:solidFill>
                <a:schemeClr val="dk1"/>
              </a:solidFill>
              <a:highlight>
                <a:srgbClr val="FFFFFF"/>
              </a:highlight>
            </a:endParaRPr>
          </a:p>
          <a:p>
            <a:pPr indent="0" lvl="0" marL="0" rtl="0" algn="l">
              <a:spcBef>
                <a:spcPts val="0"/>
              </a:spcBef>
              <a:spcAft>
                <a:spcPts val="0"/>
              </a:spcAft>
              <a:buNone/>
            </a:pPr>
            <a:r>
              <a:rPr lang="en" sz="1050">
                <a:solidFill>
                  <a:schemeClr val="dk1"/>
                </a:solidFill>
                <a:highlight>
                  <a:srgbClr val="FFFFFF"/>
                </a:highlight>
              </a:rPr>
              <a:t>The state-level vision provides an aspirational guide for students, parents, partners and the education system. </a:t>
            </a:r>
            <a:endParaRPr sz="1050">
              <a:solidFill>
                <a:schemeClr val="dk1"/>
              </a:solidFill>
              <a:highlight>
                <a:srgbClr val="FFFFFF"/>
              </a:highlight>
            </a:endParaRPr>
          </a:p>
          <a:p>
            <a:pPr indent="0" lvl="0" marL="0" rtl="0" algn="l">
              <a:spcBef>
                <a:spcPts val="0"/>
              </a:spcBef>
              <a:spcAft>
                <a:spcPts val="0"/>
              </a:spcAft>
              <a:buNone/>
            </a:pPr>
            <a:r>
              <a:rPr lang="en" sz="1050">
                <a:solidFill>
                  <a:schemeClr val="dk1"/>
                </a:solidFill>
                <a:highlight>
                  <a:srgbClr val="FFFFFF"/>
                </a:highlight>
              </a:rPr>
              <a:t>One goal represents the state’s annual target. </a:t>
            </a:r>
            <a:endParaRPr sz="1050">
              <a:solidFill>
                <a:schemeClr val="dk1"/>
              </a:solidFill>
              <a:highlight>
                <a:srgbClr val="FFFFFF"/>
              </a:highlight>
            </a:endParaRPr>
          </a:p>
          <a:p>
            <a:pPr indent="0" lvl="0" marL="0" rtl="0" algn="l">
              <a:spcBef>
                <a:spcPts val="0"/>
              </a:spcBef>
              <a:spcAft>
                <a:spcPts val="0"/>
              </a:spcAft>
              <a:buNone/>
            </a:pPr>
            <a:r>
              <a:t/>
            </a:r>
            <a:endParaRPr sz="1050">
              <a:solidFill>
                <a:schemeClr val="dk1"/>
              </a:solidFill>
              <a:highlight>
                <a:srgbClr val="FFFFFF"/>
              </a:highlight>
            </a:endParaRPr>
          </a:p>
          <a:p>
            <a:pPr indent="0" lvl="0" marL="0" rtl="0" algn="l">
              <a:spcBef>
                <a:spcPts val="0"/>
              </a:spcBef>
              <a:spcAft>
                <a:spcPts val="0"/>
              </a:spcAft>
              <a:buNone/>
            </a:pPr>
            <a:r>
              <a:rPr lang="en" sz="1050">
                <a:solidFill>
                  <a:schemeClr val="dk1"/>
                </a:solidFill>
                <a:highlight>
                  <a:srgbClr val="FFFFFF"/>
                </a:highlight>
              </a:rPr>
              <a:t>Three core principles, four learning domains and 10 priority strategies work together to support the whole child and enable the state-level vision and goal.</a:t>
            </a:r>
            <a:endParaRPr sz="1050">
              <a:solidFill>
                <a:schemeClr val="dk1"/>
              </a:solidFill>
              <a:highlight>
                <a:srgbClr val="FFFFFF"/>
              </a:highlight>
            </a:endParaRPr>
          </a:p>
          <a:p>
            <a:pPr indent="0" lvl="0" marL="0" rtl="0" algn="l">
              <a:spcBef>
                <a:spcPts val="0"/>
              </a:spcBef>
              <a:spcAft>
                <a:spcPts val="0"/>
              </a:spcAft>
              <a:buNone/>
            </a:pPr>
            <a:r>
              <a:rPr lang="en" sz="1050">
                <a:solidFill>
                  <a:schemeClr val="lt1"/>
                </a:solidFill>
                <a:highlight>
                  <a:schemeClr val="lt1"/>
                </a:highlight>
              </a:rPr>
              <a:t>Sae Board of Education</a:t>
            </a:r>
            <a:r>
              <a:rPr lang="en" sz="1050">
                <a:solidFill>
                  <a:schemeClr val="dk1"/>
                </a:solidFill>
                <a:highlight>
                  <a:srgbClr val="FFFFFF"/>
                </a:highlight>
              </a:rPr>
              <a:t>.</a:t>
            </a:r>
            <a:endParaRPr/>
          </a:p>
          <a:p>
            <a:pPr indent="0" lvl="0" marL="0" rtl="0" algn="l">
              <a:spcBef>
                <a:spcPts val="0"/>
              </a:spcBef>
              <a:spcAft>
                <a:spcPts val="0"/>
              </a:spcAft>
              <a:buNone/>
            </a:pPr>
            <a:r>
              <a:rPr lang="en"/>
              <a:t>This 2017 plan was needed for several compelling reasons.  Reasons that align with the observations and needs you identified today…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Increased student exposure to poverty and social stressors</a:t>
            </a:r>
            <a:endParaRPr/>
          </a:p>
          <a:p>
            <a:pPr indent="-317500" lvl="0" marL="457200" rtl="0" algn="l">
              <a:spcBef>
                <a:spcPts val="0"/>
              </a:spcBef>
              <a:spcAft>
                <a:spcPts val="0"/>
              </a:spcAft>
              <a:buSzPts val="1400"/>
              <a:buChar char="●"/>
            </a:pPr>
            <a:r>
              <a:rPr lang="en"/>
              <a:t>Opioid abuse</a:t>
            </a:r>
            <a:endParaRPr/>
          </a:p>
          <a:p>
            <a:pPr indent="-317500" lvl="0" marL="457200" rtl="0" algn="l">
              <a:spcBef>
                <a:spcPts val="0"/>
              </a:spcBef>
              <a:spcAft>
                <a:spcPts val="0"/>
              </a:spcAft>
              <a:buSzPts val="1400"/>
              <a:buChar char="●"/>
            </a:pPr>
            <a:r>
              <a:rPr lang="en"/>
              <a:t>Homelessness</a:t>
            </a:r>
            <a:endParaRPr/>
          </a:p>
          <a:p>
            <a:pPr indent="-317500" lvl="0" marL="457200" rtl="0" algn="l">
              <a:spcBef>
                <a:spcPts val="0"/>
              </a:spcBef>
              <a:spcAft>
                <a:spcPts val="0"/>
              </a:spcAft>
              <a:buSzPts val="1400"/>
              <a:buChar char="●"/>
            </a:pPr>
            <a:r>
              <a:rPr lang="en"/>
              <a:t>Increasing child foster care placements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no question that issues at home significantly impact a child in the classroom.  OUR FOCUS TODAY WILL LIE IN THE SOCIAL EMOTIONAL LEARNING DOMAIN.</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e517972ad4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e517972ad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For most educators, the transition to virtual instruction amidst school closures was a completely new experience and one that caused a lot of stress.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As the 2020-21 school year began, that stress was compounded by pressure to return to the classroom before many educators felt it was safe to do so.</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The effects of the pandemic on educators’ professional lives have been exacerbated by the stress and trauma they experience in their personal lives. And, educators have not been exempt from losing loved ones and colleagues to COVID-19.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Black people in the United States were also experiencing trauma from the murders of George Floyd, Breonna Taylor, Ahmaud Arbery, and others.  Asian American and Pacific Islander (AAPI) educators have confronted a rise in hate crimes throughout the pandemic.</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Providing SEL supports for educators has been shown to benefit students and school communities. Research by Pennsylvania State University found that teachers who developed their SEL skills improved both their own well-being and the social, emotional, and academic development of their students.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On the other hand, research from the Yale Center for Emotional Intelligence found that teachers who were required to teach SEL without being provided professional opportunities to develop their own SEL skills worsened the skills of their students.  This is especially important given that research has shown that SEL improves students’ academic achievement by an average of 11 percentile points; helps students develop skills in self-awareness, self-management, social awareness, relationship skills, and responsible decision-making.</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Providing educators with SEL supports results in lower levels of stress among the workforce, improved employee attendance, increased ability to model positive emotions for students, and lower levels of turnover.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As school districts look to recover from the pandemic, investing in the SEL skills of their workforces will be essential.</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Guiding Principles MTSS is guided by the following principles:</a:t>
            </a:r>
            <a:endParaRPr b="1" u="sng"/>
          </a:p>
          <a:p>
            <a:pPr indent="0" lvl="0" marL="0" rtl="0" algn="l">
              <a:spcBef>
                <a:spcPts val="0"/>
              </a:spcBef>
              <a:spcAft>
                <a:spcPts val="0"/>
              </a:spcAft>
              <a:buNone/>
            </a:pPr>
            <a:r>
              <a:rPr lang="en"/>
              <a:t>• A collective responsibility for ensuring growth and success for all learners is assumed by each person within the system (educators, learners, families, and community)</a:t>
            </a:r>
            <a:endParaRPr/>
          </a:p>
          <a:p>
            <a:pPr indent="0" lvl="0" marL="0" rtl="0" algn="l">
              <a:spcBef>
                <a:spcPts val="0"/>
              </a:spcBef>
              <a:spcAft>
                <a:spcPts val="0"/>
              </a:spcAft>
              <a:buNone/>
            </a:pPr>
            <a:r>
              <a:rPr lang="en"/>
              <a:t>• A proactive approach to ensuring that each and every learner experiences a quality education designed to expand learners' potenti</a:t>
            </a:r>
            <a:endParaRPr/>
          </a:p>
          <a:p>
            <a:pPr indent="0" lvl="0" marL="0" rtl="0" algn="l">
              <a:spcBef>
                <a:spcPts val="0"/>
              </a:spcBef>
              <a:spcAft>
                <a:spcPts val="0"/>
              </a:spcAft>
              <a:buNone/>
            </a:pPr>
            <a:r>
              <a:rPr lang="en"/>
              <a:t>• A commitment to use data as a basis for information gathering and decision-making to avoid making assumptions</a:t>
            </a:r>
            <a:endParaRPr/>
          </a:p>
          <a:p>
            <a:pPr indent="0" lvl="0" marL="0" rtl="0" algn="l">
              <a:spcBef>
                <a:spcPts val="0"/>
              </a:spcBef>
              <a:spcAft>
                <a:spcPts val="0"/>
              </a:spcAft>
              <a:buNone/>
            </a:pPr>
            <a:r>
              <a:rPr lang="en"/>
              <a:t>• Attention to fidelity of implementation, honoring both qualitative and quantitative measures </a:t>
            </a:r>
            <a:endParaRPr/>
          </a:p>
          <a:p>
            <a:pPr indent="0" lvl="0" marL="0" rtl="0" algn="l">
              <a:spcBef>
                <a:spcPts val="0"/>
              </a:spcBef>
              <a:spcAft>
                <a:spcPts val="0"/>
              </a:spcAft>
              <a:buNone/>
            </a:pPr>
            <a:r>
              <a:rPr lang="en"/>
              <a:t>• An investment in systems to promote durability and the scaling up of MTSS</a:t>
            </a:r>
            <a:endParaRPr/>
          </a:p>
          <a:p>
            <a:pPr indent="0" lvl="0" marL="0" rtl="0" algn="l">
              <a:spcBef>
                <a:spcPts val="0"/>
              </a:spcBef>
              <a:spcAft>
                <a:spcPts val="0"/>
              </a:spcAft>
              <a:buNone/>
            </a:pPr>
            <a:r>
              <a:rPr lang="en"/>
              <a:t>• A commitment to use a systematic problem-solving process to improve outcomes of all learners </a:t>
            </a:r>
            <a:endParaRPr/>
          </a:p>
          <a:p>
            <a:pPr indent="0" lvl="0" marL="0" rtl="0" algn="l">
              <a:spcBef>
                <a:spcPts val="0"/>
              </a:spcBef>
              <a:spcAft>
                <a:spcPts val="0"/>
              </a:spcAft>
              <a:buNone/>
            </a:pPr>
            <a:r>
              <a:rPr lang="en"/>
              <a:t>• A commitment to ongoing, effective support for educators and leaders including professional learning, feedback, and coaching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e71635bfef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e71635bfe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Guiding Principles MTSS is guided by the following principles:</a:t>
            </a:r>
            <a:endParaRPr b="1" u="sng"/>
          </a:p>
          <a:p>
            <a:pPr indent="0" lvl="0" marL="0" rtl="0" algn="l">
              <a:spcBef>
                <a:spcPts val="0"/>
              </a:spcBef>
              <a:spcAft>
                <a:spcPts val="0"/>
              </a:spcAft>
              <a:buNone/>
            </a:pPr>
            <a:r>
              <a:rPr lang="en"/>
              <a:t>• A collective responsibility for ensuring growth and success for all learners is assumed by each person within the system (educators, learners, families, and community)</a:t>
            </a:r>
            <a:endParaRPr/>
          </a:p>
          <a:p>
            <a:pPr indent="0" lvl="0" marL="0" rtl="0" algn="l">
              <a:spcBef>
                <a:spcPts val="0"/>
              </a:spcBef>
              <a:spcAft>
                <a:spcPts val="0"/>
              </a:spcAft>
              <a:buNone/>
            </a:pPr>
            <a:r>
              <a:rPr lang="en"/>
              <a:t>• A proactive approach to ensuring that each and every learner experiences a quality education designed to expand learners' potenti</a:t>
            </a:r>
            <a:endParaRPr/>
          </a:p>
          <a:p>
            <a:pPr indent="0" lvl="0" marL="0" rtl="0" algn="l">
              <a:spcBef>
                <a:spcPts val="0"/>
              </a:spcBef>
              <a:spcAft>
                <a:spcPts val="0"/>
              </a:spcAft>
              <a:buNone/>
            </a:pPr>
            <a:r>
              <a:rPr lang="en"/>
              <a:t>• A commitment to use data as a basis for information gathering and decision-making to avoid making assumptions</a:t>
            </a:r>
            <a:endParaRPr/>
          </a:p>
          <a:p>
            <a:pPr indent="0" lvl="0" marL="0" rtl="0" algn="l">
              <a:spcBef>
                <a:spcPts val="0"/>
              </a:spcBef>
              <a:spcAft>
                <a:spcPts val="0"/>
              </a:spcAft>
              <a:buNone/>
            </a:pPr>
            <a:r>
              <a:rPr lang="en"/>
              <a:t>• Attention to fidelity of implementation, honoring both qualitative and quantitative measures </a:t>
            </a:r>
            <a:endParaRPr/>
          </a:p>
          <a:p>
            <a:pPr indent="0" lvl="0" marL="0" rtl="0" algn="l">
              <a:spcBef>
                <a:spcPts val="0"/>
              </a:spcBef>
              <a:spcAft>
                <a:spcPts val="0"/>
              </a:spcAft>
              <a:buNone/>
            </a:pPr>
            <a:r>
              <a:rPr lang="en"/>
              <a:t>• An investment in systems to promote durability and the scaling up of MTSS</a:t>
            </a:r>
            <a:endParaRPr/>
          </a:p>
          <a:p>
            <a:pPr indent="0" lvl="0" marL="0" rtl="0" algn="l">
              <a:spcBef>
                <a:spcPts val="0"/>
              </a:spcBef>
              <a:spcAft>
                <a:spcPts val="0"/>
              </a:spcAft>
              <a:buNone/>
            </a:pPr>
            <a:r>
              <a:rPr lang="en"/>
              <a:t>• A commitment to use a systematic problem-solving process to improve outcomes of all learners </a:t>
            </a:r>
            <a:endParaRPr/>
          </a:p>
          <a:p>
            <a:pPr indent="0" lvl="0" marL="0" rtl="0" algn="l">
              <a:spcBef>
                <a:spcPts val="0"/>
              </a:spcBef>
              <a:spcAft>
                <a:spcPts val="0"/>
              </a:spcAft>
              <a:buNone/>
            </a:pPr>
            <a:r>
              <a:rPr lang="en"/>
              <a:t>• A commitment to ongoing, effective support for educators and leaders including professional learning, feedback, and coaching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flipH="1" rot="10800000">
            <a:off x="3919993" y="3977033"/>
            <a:ext cx="1303500" cy="11283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1" name="Google Shape;11;p2"/>
          <p:cNvSpPr/>
          <p:nvPr/>
        </p:nvSpPr>
        <p:spPr>
          <a:xfrm rot="5400000">
            <a:off x="3809057" y="-81000"/>
            <a:ext cx="1525500" cy="1761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2" name="Google Shape;12;p2"/>
          <p:cNvSpPr txBox="1"/>
          <p:nvPr>
            <p:ph type="ctrTitle"/>
          </p:nvPr>
        </p:nvSpPr>
        <p:spPr>
          <a:xfrm>
            <a:off x="1400175" y="1991825"/>
            <a:ext cx="63435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3" name="Google Shape;13;p2"/>
          <p:cNvSpPr/>
          <p:nvPr/>
        </p:nvSpPr>
        <p:spPr>
          <a:xfrm flipH="1" rot="10800000">
            <a:off x="2809875" y="-172875"/>
            <a:ext cx="1111500" cy="962400"/>
          </a:xfrm>
          <a:prstGeom prst="hexagon">
            <a:avLst>
              <a:gd fmla="val 28678" name="adj"/>
              <a:gd fmla="val 115470" name="vf"/>
            </a:avLst>
          </a:prstGeom>
          <a:no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flipH="1" rot="10800000">
            <a:off x="3602723" y="1360109"/>
            <a:ext cx="493800" cy="4275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rot="10800000">
            <a:off x="5278915" y="855279"/>
            <a:ext cx="944700" cy="818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flipH="1" rot="10800000">
            <a:off x="5365799" y="352324"/>
            <a:ext cx="493800" cy="4272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 name="Google Shape;17;p2"/>
          <p:cNvGrpSpPr/>
          <p:nvPr/>
        </p:nvGrpSpPr>
        <p:grpSpPr>
          <a:xfrm>
            <a:off x="5549153" y="1029780"/>
            <a:ext cx="404640" cy="374059"/>
            <a:chOff x="5975075" y="2327500"/>
            <a:chExt cx="420100" cy="388350"/>
          </a:xfrm>
        </p:grpSpPr>
        <p:sp>
          <p:nvSpPr>
            <p:cNvPr id="18" name="Google Shape;18;p2"/>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p:nvPr/>
        </p:nvSpPr>
        <p:spPr>
          <a:xfrm>
            <a:off x="3253021" y="113273"/>
            <a:ext cx="225085" cy="38996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4380526" y="515192"/>
            <a:ext cx="382958" cy="607111"/>
            <a:chOff x="6718575" y="2318625"/>
            <a:chExt cx="256950" cy="407375"/>
          </a:xfrm>
        </p:grpSpPr>
        <p:sp>
          <p:nvSpPr>
            <p:cNvPr id="22" name="Google Shape;22;p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3199464" y="902959"/>
            <a:ext cx="395018" cy="403297"/>
            <a:chOff x="3951850" y="2985350"/>
            <a:chExt cx="407950" cy="416500"/>
          </a:xfrm>
        </p:grpSpPr>
        <p:sp>
          <p:nvSpPr>
            <p:cNvPr id="31" name="Google Shape;31;p2"/>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2"/>
          <p:cNvSpPr/>
          <p:nvPr/>
        </p:nvSpPr>
        <p:spPr>
          <a:xfrm flipH="1" rot="10800000">
            <a:off x="5010533" y="4576648"/>
            <a:ext cx="1032900" cy="894600"/>
          </a:xfrm>
          <a:prstGeom prst="hexagon">
            <a:avLst>
              <a:gd fmla="val 28678" name="adj"/>
              <a:gd fmla="val 115470" name="vf"/>
            </a:avLst>
          </a:prstGeom>
          <a:noFill/>
          <a:ln cap="flat"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flipH="1" rot="10800000">
            <a:off x="5133679" y="4056450"/>
            <a:ext cx="540000" cy="4674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flipH="1" rot="10800000">
            <a:off x="3101709" y="3629719"/>
            <a:ext cx="1032900" cy="8940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flipH="1" rot="10800000">
            <a:off x="3530384" y="4576662"/>
            <a:ext cx="452100" cy="3912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5370705" y="4867761"/>
            <a:ext cx="312503" cy="312484"/>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 name="Google Shape;40;p2"/>
          <p:cNvGrpSpPr/>
          <p:nvPr/>
        </p:nvGrpSpPr>
        <p:grpSpPr>
          <a:xfrm>
            <a:off x="5772009" y="4056440"/>
            <a:ext cx="573943" cy="550550"/>
            <a:chOff x="5241175" y="4959100"/>
            <a:chExt cx="539775" cy="517775"/>
          </a:xfrm>
        </p:grpSpPr>
        <p:sp>
          <p:nvSpPr>
            <p:cNvPr id="41" name="Google Shape;41;p2"/>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2"/>
          <p:cNvSpPr/>
          <p:nvPr/>
        </p:nvSpPr>
        <p:spPr>
          <a:xfrm>
            <a:off x="3429208" y="3904791"/>
            <a:ext cx="377839" cy="34368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48" name="Shape 48"/>
        <p:cNvGrpSpPr/>
        <p:nvPr/>
      </p:nvGrpSpPr>
      <p:grpSpPr>
        <a:xfrm>
          <a:off x="0" y="0"/>
          <a:ext cx="0" cy="0"/>
          <a:chOff x="0" y="0"/>
          <a:chExt cx="0" cy="0"/>
        </a:xfrm>
      </p:grpSpPr>
      <p:sp>
        <p:nvSpPr>
          <p:cNvPr id="49" name="Google Shape;49;p3"/>
          <p:cNvSpPr/>
          <p:nvPr/>
        </p:nvSpPr>
        <p:spPr>
          <a:xfrm flipH="1" rot="10800000">
            <a:off x="-94969" y="303826"/>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0" name="Google Shape;50;p3"/>
          <p:cNvSpPr/>
          <p:nvPr/>
        </p:nvSpPr>
        <p:spPr>
          <a:xfrm rot="5400000">
            <a:off x="559400" y="1538825"/>
            <a:ext cx="1788000" cy="2064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1" name="Google Shape;51;p3"/>
          <p:cNvSpPr txBox="1"/>
          <p:nvPr>
            <p:ph type="ctrTitle"/>
          </p:nvPr>
        </p:nvSpPr>
        <p:spPr>
          <a:xfrm>
            <a:off x="2743200" y="1735750"/>
            <a:ext cx="56388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52" name="Google Shape;52;p3"/>
          <p:cNvSpPr txBox="1"/>
          <p:nvPr>
            <p:ph idx="1" type="subTitle"/>
          </p:nvPr>
        </p:nvSpPr>
        <p:spPr>
          <a:xfrm>
            <a:off x="2743200" y="2821004"/>
            <a:ext cx="5696100" cy="784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3"/>
          <p:cNvSpPr/>
          <p:nvPr/>
        </p:nvSpPr>
        <p:spPr>
          <a:xfrm flipH="1" rot="10800000">
            <a:off x="66674" y="313542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flipH="1" rot="10800000">
            <a:off x="828675" y="351655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flipH="1" rot="10800000">
            <a:off x="761999" y="8779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flipH="1" rot="10800000">
            <a:off x="793851" y="4692801"/>
            <a:ext cx="517500" cy="4479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3"/>
          <p:cNvGrpSpPr/>
          <p:nvPr/>
        </p:nvGrpSpPr>
        <p:grpSpPr>
          <a:xfrm>
            <a:off x="996359" y="1070668"/>
            <a:ext cx="351204" cy="324661"/>
            <a:chOff x="5975075" y="2327500"/>
            <a:chExt cx="420100" cy="388350"/>
          </a:xfrm>
        </p:grpSpPr>
        <p:sp>
          <p:nvSpPr>
            <p:cNvPr id="58" name="Google Shape;58;p3"/>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3"/>
          <p:cNvSpPr/>
          <p:nvPr/>
        </p:nvSpPr>
        <p:spPr>
          <a:xfrm>
            <a:off x="393600" y="334662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3"/>
          <p:cNvGrpSpPr/>
          <p:nvPr/>
        </p:nvGrpSpPr>
        <p:grpSpPr>
          <a:xfrm>
            <a:off x="305253" y="553856"/>
            <a:ext cx="247469" cy="392302"/>
            <a:chOff x="6718575" y="2318625"/>
            <a:chExt cx="256950" cy="407375"/>
          </a:xfrm>
        </p:grpSpPr>
        <p:sp>
          <p:nvSpPr>
            <p:cNvPr id="62" name="Google Shape;62;p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 name="Google Shape;70;p3"/>
          <p:cNvGrpSpPr/>
          <p:nvPr/>
        </p:nvGrpSpPr>
        <p:grpSpPr>
          <a:xfrm>
            <a:off x="1419984" y="3634331"/>
            <a:ext cx="342882" cy="350068"/>
            <a:chOff x="3951850" y="2985350"/>
            <a:chExt cx="407950" cy="416500"/>
          </a:xfrm>
        </p:grpSpPr>
        <p:sp>
          <p:nvSpPr>
            <p:cNvPr id="71" name="Google Shape;71;p3"/>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3"/>
          <p:cNvSpPr/>
          <p:nvPr/>
        </p:nvSpPr>
        <p:spPr>
          <a:xfrm flipH="1" rot="10800000">
            <a:off x="733424" y="393602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flipH="1" rot="10800000">
            <a:off x="738525" y="10085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flipH="1" rot="10800000">
            <a:off x="-291325" y="4148475"/>
            <a:ext cx="1182300" cy="10236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flipH="1" rot="10800000">
            <a:off x="420725" y="-652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1019338" y="416705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3"/>
          <p:cNvGrpSpPr/>
          <p:nvPr/>
        </p:nvGrpSpPr>
        <p:grpSpPr>
          <a:xfrm>
            <a:off x="-50285" y="1452794"/>
            <a:ext cx="624844" cy="599376"/>
            <a:chOff x="5241175" y="4959100"/>
            <a:chExt cx="539775" cy="517775"/>
          </a:xfrm>
        </p:grpSpPr>
        <p:sp>
          <p:nvSpPr>
            <p:cNvPr id="81" name="Google Shape;81;p3"/>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3"/>
          <p:cNvSpPr/>
          <p:nvPr/>
        </p:nvSpPr>
        <p:spPr>
          <a:xfrm>
            <a:off x="47199" y="4430470"/>
            <a:ext cx="505231" cy="459562"/>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88" name="Shape 88"/>
        <p:cNvGrpSpPr/>
        <p:nvPr/>
      </p:nvGrpSpPr>
      <p:grpSpPr>
        <a:xfrm>
          <a:off x="0" y="0"/>
          <a:ext cx="0" cy="0"/>
          <a:chOff x="0" y="0"/>
          <a:chExt cx="0" cy="0"/>
        </a:xfrm>
      </p:grpSpPr>
      <p:sp>
        <p:nvSpPr>
          <p:cNvPr id="89" name="Google Shape;89;p4"/>
          <p:cNvSpPr/>
          <p:nvPr/>
        </p:nvSpPr>
        <p:spPr>
          <a:xfrm flipH="1" rot="10800000">
            <a:off x="-94969" y="619169"/>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0" name="Google Shape;90;p4"/>
          <p:cNvSpPr/>
          <p:nvPr/>
        </p:nvSpPr>
        <p:spPr>
          <a:xfrm rot="5400000">
            <a:off x="499599" y="1905237"/>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1" name="Google Shape;91;p4"/>
          <p:cNvSpPr txBox="1"/>
          <p:nvPr>
            <p:ph idx="1" type="body"/>
          </p:nvPr>
        </p:nvSpPr>
        <p:spPr>
          <a:xfrm>
            <a:off x="2051200" y="2085600"/>
            <a:ext cx="6282300" cy="819900"/>
          </a:xfrm>
          <a:prstGeom prst="rect">
            <a:avLst/>
          </a:prstGeom>
        </p:spPr>
        <p:txBody>
          <a:bodyPr anchorCtr="0" anchor="ctr" bIns="91425" lIns="91425" spcFirstLastPara="1" rIns="91425" wrap="square" tIns="91425">
            <a:noAutofit/>
          </a:bodyPr>
          <a:lstStyle>
            <a:lvl1pPr indent="-381000" lvl="0" marL="457200" rtl="0">
              <a:spcBef>
                <a:spcPts val="600"/>
              </a:spcBef>
              <a:spcAft>
                <a:spcPts val="0"/>
              </a:spcAft>
              <a:buSzPts val="2400"/>
              <a:buFont typeface="Nixie One"/>
              <a:buChar char="◇"/>
              <a:defRPr sz="2400">
                <a:latin typeface="Nixie One"/>
                <a:ea typeface="Nixie One"/>
                <a:cs typeface="Nixie One"/>
                <a:sym typeface="Nixie One"/>
              </a:defRPr>
            </a:lvl1pPr>
            <a:lvl2pPr indent="-381000" lvl="1" marL="914400" rtl="0">
              <a:spcBef>
                <a:spcPts val="0"/>
              </a:spcBef>
              <a:spcAft>
                <a:spcPts val="0"/>
              </a:spcAft>
              <a:buSzPts val="2400"/>
              <a:buFont typeface="Nixie One"/>
              <a:buChar char="￭"/>
              <a:defRPr sz="2400">
                <a:latin typeface="Nixie One"/>
                <a:ea typeface="Nixie One"/>
                <a:cs typeface="Nixie One"/>
                <a:sym typeface="Nixie One"/>
              </a:defRPr>
            </a:lvl2pPr>
            <a:lvl3pPr indent="-381000" lvl="2" marL="1371600" rtl="0">
              <a:spcBef>
                <a:spcPts val="0"/>
              </a:spcBef>
              <a:spcAft>
                <a:spcPts val="0"/>
              </a:spcAft>
              <a:buSzPts val="2400"/>
              <a:buFont typeface="Nixie One"/>
              <a:buChar char="￮"/>
              <a:defRPr sz="2400">
                <a:latin typeface="Nixie One"/>
                <a:ea typeface="Nixie One"/>
                <a:cs typeface="Nixie One"/>
                <a:sym typeface="Nixie One"/>
              </a:defRPr>
            </a:lvl3pPr>
            <a:lvl4pPr indent="-381000" lvl="3" marL="1828800" rtl="0">
              <a:spcBef>
                <a:spcPts val="0"/>
              </a:spcBef>
              <a:spcAft>
                <a:spcPts val="0"/>
              </a:spcAft>
              <a:buSzPts val="2400"/>
              <a:buFont typeface="Nixie One"/>
              <a:buChar char="●"/>
              <a:defRPr sz="2400">
                <a:latin typeface="Nixie One"/>
                <a:ea typeface="Nixie One"/>
                <a:cs typeface="Nixie One"/>
                <a:sym typeface="Nixie One"/>
              </a:defRPr>
            </a:lvl4pPr>
            <a:lvl5pPr indent="-381000" lvl="4" marL="2286000" rtl="0">
              <a:spcBef>
                <a:spcPts val="0"/>
              </a:spcBef>
              <a:spcAft>
                <a:spcPts val="0"/>
              </a:spcAft>
              <a:buSzPts val="2400"/>
              <a:buFont typeface="Nixie One"/>
              <a:buChar char="○"/>
              <a:defRPr sz="2400">
                <a:latin typeface="Nixie One"/>
                <a:ea typeface="Nixie One"/>
                <a:cs typeface="Nixie One"/>
                <a:sym typeface="Nixie One"/>
              </a:defRPr>
            </a:lvl5pPr>
            <a:lvl6pPr indent="-381000" lvl="5" marL="2743200" rtl="0">
              <a:spcBef>
                <a:spcPts val="0"/>
              </a:spcBef>
              <a:spcAft>
                <a:spcPts val="0"/>
              </a:spcAft>
              <a:buSzPts val="2400"/>
              <a:buFont typeface="Nixie One"/>
              <a:buChar char="■"/>
              <a:defRPr sz="2400">
                <a:latin typeface="Nixie One"/>
                <a:ea typeface="Nixie One"/>
                <a:cs typeface="Nixie One"/>
                <a:sym typeface="Nixie One"/>
              </a:defRPr>
            </a:lvl6pPr>
            <a:lvl7pPr indent="-381000" lvl="6" marL="3200400" rtl="0">
              <a:spcBef>
                <a:spcPts val="0"/>
              </a:spcBef>
              <a:spcAft>
                <a:spcPts val="0"/>
              </a:spcAft>
              <a:buSzPts val="2400"/>
              <a:buFont typeface="Nixie One"/>
              <a:buChar char="●"/>
              <a:defRPr sz="2400">
                <a:latin typeface="Nixie One"/>
                <a:ea typeface="Nixie One"/>
                <a:cs typeface="Nixie One"/>
                <a:sym typeface="Nixie One"/>
              </a:defRPr>
            </a:lvl7pPr>
            <a:lvl8pPr indent="-381000" lvl="7" marL="3657600" rtl="0">
              <a:spcBef>
                <a:spcPts val="0"/>
              </a:spcBef>
              <a:spcAft>
                <a:spcPts val="0"/>
              </a:spcAft>
              <a:buSzPts val="2400"/>
              <a:buFont typeface="Nixie One"/>
              <a:buChar char="○"/>
              <a:defRPr sz="2400">
                <a:latin typeface="Nixie One"/>
                <a:ea typeface="Nixie One"/>
                <a:cs typeface="Nixie One"/>
                <a:sym typeface="Nixie One"/>
              </a:defRPr>
            </a:lvl8pPr>
            <a:lvl9pPr indent="-381000" lvl="8" marL="4114800">
              <a:spcBef>
                <a:spcPts val="0"/>
              </a:spcBef>
              <a:spcAft>
                <a:spcPts val="0"/>
              </a:spcAft>
              <a:buSzPts val="2400"/>
              <a:buFont typeface="Nixie One"/>
              <a:buChar char="■"/>
              <a:defRPr sz="2400">
                <a:latin typeface="Nixie One"/>
                <a:ea typeface="Nixie One"/>
                <a:cs typeface="Nixie One"/>
                <a:sym typeface="Nixie One"/>
              </a:defRPr>
            </a:lvl9pPr>
          </a:lstStyle>
          <a:p/>
        </p:txBody>
      </p:sp>
      <p:sp>
        <p:nvSpPr>
          <p:cNvPr id="92" name="Google Shape;92;p4"/>
          <p:cNvSpPr/>
          <p:nvPr/>
        </p:nvSpPr>
        <p:spPr>
          <a:xfrm flipH="1" rot="10800000">
            <a:off x="-123826" y="28115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flipH="1" rot="10800000">
            <a:off x="638175" y="31927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flipH="1" rot="10800000">
            <a:off x="752474" y="120180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flipH="1" rot="10800000">
            <a:off x="657225" y="438017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4"/>
          <p:cNvGrpSpPr/>
          <p:nvPr/>
        </p:nvGrpSpPr>
        <p:grpSpPr>
          <a:xfrm>
            <a:off x="986834" y="1394518"/>
            <a:ext cx="351204" cy="324661"/>
            <a:chOff x="5975075" y="2327500"/>
            <a:chExt cx="420100" cy="388350"/>
          </a:xfrm>
        </p:grpSpPr>
        <p:sp>
          <p:nvSpPr>
            <p:cNvPr id="97" name="Google Shape;97;p4"/>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4"/>
          <p:cNvSpPr/>
          <p:nvPr/>
        </p:nvSpPr>
        <p:spPr>
          <a:xfrm>
            <a:off x="203100" y="30227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4"/>
          <p:cNvGrpSpPr/>
          <p:nvPr/>
        </p:nvGrpSpPr>
        <p:grpSpPr>
          <a:xfrm>
            <a:off x="295728" y="877706"/>
            <a:ext cx="247469" cy="392302"/>
            <a:chOff x="6718575" y="2318625"/>
            <a:chExt cx="256950" cy="407375"/>
          </a:xfrm>
        </p:grpSpPr>
        <p:sp>
          <p:nvSpPr>
            <p:cNvPr id="101" name="Google Shape;101;p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 name="Google Shape;109;p4"/>
          <p:cNvGrpSpPr/>
          <p:nvPr/>
        </p:nvGrpSpPr>
        <p:grpSpPr>
          <a:xfrm>
            <a:off x="1229484" y="3310481"/>
            <a:ext cx="342882" cy="350068"/>
            <a:chOff x="3951850" y="2985350"/>
            <a:chExt cx="407950" cy="416500"/>
          </a:xfrm>
        </p:grpSpPr>
        <p:sp>
          <p:nvSpPr>
            <p:cNvPr id="110" name="Google Shape;110;p4"/>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4"/>
          <p:cNvSpPr/>
          <p:nvPr/>
        </p:nvSpPr>
        <p:spPr>
          <a:xfrm flipH="1" rot="10800000">
            <a:off x="542924" y="36121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flipH="1" rot="10800000">
            <a:off x="729000" y="424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flipH="1" rot="10800000">
            <a:off x="-115052" y="3996025"/>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flipH="1" rot="10800000">
            <a:off x="411200" y="2586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828838" y="38432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4"/>
          <p:cNvGrpSpPr/>
          <p:nvPr/>
        </p:nvGrpSpPr>
        <p:grpSpPr>
          <a:xfrm>
            <a:off x="67092" y="1681690"/>
            <a:ext cx="455624" cy="437054"/>
            <a:chOff x="5241175" y="4959100"/>
            <a:chExt cx="539775" cy="517775"/>
          </a:xfrm>
        </p:grpSpPr>
        <p:sp>
          <p:nvSpPr>
            <p:cNvPr id="120" name="Google Shape;120;p4"/>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4"/>
          <p:cNvSpPr/>
          <p:nvPr/>
        </p:nvSpPr>
        <p:spPr>
          <a:xfrm>
            <a:off x="144926" y="4214500"/>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txBox="1"/>
          <p:nvPr/>
        </p:nvSpPr>
        <p:spPr>
          <a:xfrm>
            <a:off x="94000" y="1929581"/>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0">
                <a:solidFill>
                  <a:srgbClr val="FFFFFF"/>
                </a:solidFill>
                <a:latin typeface="Nixie One"/>
                <a:ea typeface="Nixie One"/>
                <a:cs typeface="Nixie One"/>
                <a:sym typeface="Nixie One"/>
              </a:rPr>
              <a:t>“</a:t>
            </a:r>
            <a:endParaRPr sz="12000">
              <a:solidFill>
                <a:srgbClr val="FFFFFF"/>
              </a:solidFill>
              <a:latin typeface="Nixie One"/>
              <a:ea typeface="Nixie One"/>
              <a:cs typeface="Nixie One"/>
              <a:sym typeface="Nixie One"/>
            </a:endParaRPr>
          </a:p>
        </p:txBody>
      </p:sp>
      <p:sp>
        <p:nvSpPr>
          <p:cNvPr id="128" name="Google Shape;128;p4"/>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atin typeface="Nixie One"/>
                <a:ea typeface="Nixie One"/>
                <a:cs typeface="Nixie One"/>
                <a:sym typeface="Nixie One"/>
              </a:defRPr>
            </a:lvl1pPr>
            <a:lvl2pPr lvl="1">
              <a:buNone/>
              <a:defRPr>
                <a:latin typeface="Nixie One"/>
                <a:ea typeface="Nixie One"/>
                <a:cs typeface="Nixie One"/>
                <a:sym typeface="Nixie One"/>
              </a:defRPr>
            </a:lvl2pPr>
            <a:lvl3pPr lvl="2">
              <a:buNone/>
              <a:defRPr>
                <a:latin typeface="Nixie One"/>
                <a:ea typeface="Nixie One"/>
                <a:cs typeface="Nixie One"/>
                <a:sym typeface="Nixie One"/>
              </a:defRPr>
            </a:lvl3pPr>
            <a:lvl4pPr lvl="3">
              <a:buNone/>
              <a:defRPr>
                <a:latin typeface="Nixie One"/>
                <a:ea typeface="Nixie One"/>
                <a:cs typeface="Nixie One"/>
                <a:sym typeface="Nixie One"/>
              </a:defRPr>
            </a:lvl4pPr>
            <a:lvl5pPr lvl="4">
              <a:buNone/>
              <a:defRPr>
                <a:latin typeface="Nixie One"/>
                <a:ea typeface="Nixie One"/>
                <a:cs typeface="Nixie One"/>
                <a:sym typeface="Nixie One"/>
              </a:defRPr>
            </a:lvl5pPr>
            <a:lvl6pPr lvl="5">
              <a:buNone/>
              <a:defRPr>
                <a:latin typeface="Nixie One"/>
                <a:ea typeface="Nixie One"/>
                <a:cs typeface="Nixie One"/>
                <a:sym typeface="Nixie One"/>
              </a:defRPr>
            </a:lvl6pPr>
            <a:lvl7pPr lvl="6">
              <a:buNone/>
              <a:defRPr>
                <a:latin typeface="Nixie One"/>
                <a:ea typeface="Nixie One"/>
                <a:cs typeface="Nixie One"/>
                <a:sym typeface="Nixie One"/>
              </a:defRPr>
            </a:lvl7pPr>
            <a:lvl8pPr lvl="7">
              <a:buNone/>
              <a:defRPr>
                <a:latin typeface="Nixie One"/>
                <a:ea typeface="Nixie One"/>
                <a:cs typeface="Nixie One"/>
                <a:sym typeface="Nixie One"/>
              </a:defRPr>
            </a:lvl8pPr>
            <a:lvl9pPr lvl="8">
              <a:buNone/>
              <a:defRPr>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9" name="Shape 129"/>
        <p:cNvGrpSpPr/>
        <p:nvPr/>
      </p:nvGrpSpPr>
      <p:grpSpPr>
        <a:xfrm>
          <a:off x="0" y="0"/>
          <a:ext cx="0" cy="0"/>
          <a:chOff x="0" y="0"/>
          <a:chExt cx="0" cy="0"/>
        </a:xfrm>
      </p:grpSpPr>
      <p:sp>
        <p:nvSpPr>
          <p:cNvPr id="130" name="Google Shape;130;p5"/>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1" name="Google Shape;131;p5"/>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2" name="Google Shape;132;p5"/>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33" name="Google Shape;133;p5"/>
          <p:cNvSpPr txBox="1"/>
          <p:nvPr>
            <p:ph idx="1" type="body"/>
          </p:nvPr>
        </p:nvSpPr>
        <p:spPr>
          <a:xfrm>
            <a:off x="1732700" y="2255125"/>
            <a:ext cx="4944300" cy="16599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Font typeface="Muli"/>
              <a:buChar char="◇"/>
              <a:defRPr>
                <a:latin typeface="Muli"/>
                <a:ea typeface="Muli"/>
                <a:cs typeface="Muli"/>
                <a:sym typeface="Muli"/>
              </a:defRPr>
            </a:lvl1pPr>
            <a:lvl2pPr indent="-317500" lvl="1" marL="914400">
              <a:spcBef>
                <a:spcPts val="0"/>
              </a:spcBef>
              <a:spcAft>
                <a:spcPts val="0"/>
              </a:spcAft>
              <a:buSzPts val="1400"/>
              <a:buFont typeface="Muli"/>
              <a:buChar char="￭"/>
              <a:defRPr>
                <a:latin typeface="Muli"/>
                <a:ea typeface="Muli"/>
                <a:cs typeface="Muli"/>
                <a:sym typeface="Muli"/>
              </a:defRPr>
            </a:lvl2pPr>
            <a:lvl3pPr indent="-317500" lvl="2" marL="1371600">
              <a:spcBef>
                <a:spcPts val="0"/>
              </a:spcBef>
              <a:spcAft>
                <a:spcPts val="0"/>
              </a:spcAft>
              <a:buSzPts val="1400"/>
              <a:buFont typeface="Muli"/>
              <a:buChar char="￮"/>
              <a:defRPr>
                <a:latin typeface="Muli"/>
                <a:ea typeface="Muli"/>
                <a:cs typeface="Muli"/>
                <a:sym typeface="Muli"/>
              </a:defRPr>
            </a:lvl3pPr>
            <a:lvl4pPr indent="-317500" lvl="3" marL="1828800">
              <a:spcBef>
                <a:spcPts val="0"/>
              </a:spcBef>
              <a:spcAft>
                <a:spcPts val="0"/>
              </a:spcAft>
              <a:buSzPts val="1400"/>
              <a:buFont typeface="Muli"/>
              <a:buChar char="●"/>
              <a:defRPr>
                <a:latin typeface="Muli"/>
                <a:ea typeface="Muli"/>
                <a:cs typeface="Muli"/>
                <a:sym typeface="Muli"/>
              </a:defRPr>
            </a:lvl4pPr>
            <a:lvl5pPr indent="-317500" lvl="4" marL="2286000">
              <a:spcBef>
                <a:spcPts val="0"/>
              </a:spcBef>
              <a:spcAft>
                <a:spcPts val="0"/>
              </a:spcAft>
              <a:buSzPts val="1400"/>
              <a:buFont typeface="Muli"/>
              <a:buChar char="○"/>
              <a:defRPr>
                <a:latin typeface="Muli"/>
                <a:ea typeface="Muli"/>
                <a:cs typeface="Muli"/>
                <a:sym typeface="Muli"/>
              </a:defRPr>
            </a:lvl5pPr>
            <a:lvl6pPr indent="-317500" lvl="5" marL="2743200">
              <a:spcBef>
                <a:spcPts val="0"/>
              </a:spcBef>
              <a:spcAft>
                <a:spcPts val="0"/>
              </a:spcAft>
              <a:buSzPts val="1400"/>
              <a:buFont typeface="Muli"/>
              <a:buChar char="■"/>
              <a:defRPr>
                <a:latin typeface="Muli"/>
                <a:ea typeface="Muli"/>
                <a:cs typeface="Muli"/>
                <a:sym typeface="Muli"/>
              </a:defRPr>
            </a:lvl6pPr>
            <a:lvl7pPr indent="-317500" lvl="6" marL="3200400">
              <a:spcBef>
                <a:spcPts val="0"/>
              </a:spcBef>
              <a:spcAft>
                <a:spcPts val="0"/>
              </a:spcAft>
              <a:buSzPts val="1400"/>
              <a:buFont typeface="Muli"/>
              <a:buChar char="●"/>
              <a:defRPr>
                <a:latin typeface="Muli"/>
                <a:ea typeface="Muli"/>
                <a:cs typeface="Muli"/>
                <a:sym typeface="Muli"/>
              </a:defRPr>
            </a:lvl7pPr>
            <a:lvl8pPr indent="-317500" lvl="7" marL="3657600">
              <a:spcBef>
                <a:spcPts val="0"/>
              </a:spcBef>
              <a:spcAft>
                <a:spcPts val="0"/>
              </a:spcAft>
              <a:buSzPts val="1400"/>
              <a:buFont typeface="Muli"/>
              <a:buChar char="○"/>
              <a:defRPr>
                <a:latin typeface="Muli"/>
                <a:ea typeface="Muli"/>
                <a:cs typeface="Muli"/>
                <a:sym typeface="Muli"/>
              </a:defRPr>
            </a:lvl8pPr>
            <a:lvl9pPr indent="-317500" lvl="8" marL="4114800">
              <a:spcBef>
                <a:spcPts val="0"/>
              </a:spcBef>
              <a:spcAft>
                <a:spcPts val="0"/>
              </a:spcAft>
              <a:buSzPts val="1400"/>
              <a:buFont typeface="Muli"/>
              <a:buChar char="■"/>
              <a:defRPr>
                <a:latin typeface="Muli"/>
                <a:ea typeface="Muli"/>
                <a:cs typeface="Muli"/>
                <a:sym typeface="Muli"/>
              </a:defRPr>
            </a:lvl9pPr>
          </a:lstStyle>
          <a:p/>
        </p:txBody>
      </p:sp>
      <p:sp>
        <p:nvSpPr>
          <p:cNvPr id="134" name="Google Shape;134;p5"/>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5"/>
          <p:cNvGrpSpPr/>
          <p:nvPr/>
        </p:nvGrpSpPr>
        <p:grpSpPr>
          <a:xfrm>
            <a:off x="1729784" y="61068"/>
            <a:ext cx="351204" cy="324661"/>
            <a:chOff x="5975075" y="2327500"/>
            <a:chExt cx="420100" cy="388350"/>
          </a:xfrm>
        </p:grpSpPr>
        <p:sp>
          <p:nvSpPr>
            <p:cNvPr id="143" name="Google Shape;143;p5"/>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5"/>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5"/>
          <p:cNvGrpSpPr/>
          <p:nvPr/>
        </p:nvGrpSpPr>
        <p:grpSpPr>
          <a:xfrm>
            <a:off x="7354067" y="3426715"/>
            <a:ext cx="455624" cy="437054"/>
            <a:chOff x="5241175" y="4959100"/>
            <a:chExt cx="539775" cy="517775"/>
          </a:xfrm>
        </p:grpSpPr>
        <p:sp>
          <p:nvSpPr>
            <p:cNvPr id="148" name="Google Shape;148;p5"/>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5"/>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5"/>
          <p:cNvGrpSpPr/>
          <p:nvPr/>
        </p:nvGrpSpPr>
        <p:grpSpPr>
          <a:xfrm>
            <a:off x="904276" y="515192"/>
            <a:ext cx="382958" cy="607111"/>
            <a:chOff x="6718575" y="2318625"/>
            <a:chExt cx="256950" cy="407375"/>
          </a:xfrm>
        </p:grpSpPr>
        <p:sp>
          <p:nvSpPr>
            <p:cNvPr id="156" name="Google Shape;156;p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5"/>
          <p:cNvGrpSpPr/>
          <p:nvPr/>
        </p:nvGrpSpPr>
        <p:grpSpPr>
          <a:xfrm>
            <a:off x="335759" y="1840531"/>
            <a:ext cx="342882" cy="350068"/>
            <a:chOff x="3951850" y="2985350"/>
            <a:chExt cx="407950" cy="416500"/>
          </a:xfrm>
        </p:grpSpPr>
        <p:sp>
          <p:nvSpPr>
            <p:cNvPr id="165" name="Google Shape;165;p5"/>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5"/>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70" name="Shape 170"/>
        <p:cNvGrpSpPr/>
        <p:nvPr/>
      </p:nvGrpSpPr>
      <p:grpSpPr>
        <a:xfrm>
          <a:off x="0" y="0"/>
          <a:ext cx="0" cy="0"/>
          <a:chOff x="0" y="0"/>
          <a:chExt cx="0" cy="0"/>
        </a:xfrm>
      </p:grpSpPr>
      <p:sp>
        <p:nvSpPr>
          <p:cNvPr id="171" name="Google Shape;171;p6"/>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2" name="Google Shape;172;p6"/>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3" name="Google Shape;173;p6"/>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174" name="Google Shape;174;p6"/>
          <p:cNvSpPr txBox="1"/>
          <p:nvPr>
            <p:ph idx="1" type="body"/>
          </p:nvPr>
        </p:nvSpPr>
        <p:spPr>
          <a:xfrm>
            <a:off x="1734000" y="2414450"/>
            <a:ext cx="2667300" cy="26637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5" name="Google Shape;175;p6"/>
          <p:cNvSpPr txBox="1"/>
          <p:nvPr>
            <p:ph idx="2" type="body"/>
          </p:nvPr>
        </p:nvSpPr>
        <p:spPr>
          <a:xfrm>
            <a:off x="4562088" y="2414450"/>
            <a:ext cx="2667300" cy="26637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76" name="Google Shape;176;p6"/>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6"/>
          <p:cNvGrpSpPr/>
          <p:nvPr/>
        </p:nvGrpSpPr>
        <p:grpSpPr>
          <a:xfrm>
            <a:off x="1729784" y="61068"/>
            <a:ext cx="351204" cy="324661"/>
            <a:chOff x="5975075" y="2327500"/>
            <a:chExt cx="420100" cy="388350"/>
          </a:xfrm>
        </p:grpSpPr>
        <p:sp>
          <p:nvSpPr>
            <p:cNvPr id="181" name="Google Shape;181;p6"/>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6"/>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6"/>
          <p:cNvGrpSpPr/>
          <p:nvPr/>
        </p:nvGrpSpPr>
        <p:grpSpPr>
          <a:xfrm>
            <a:off x="904276" y="515192"/>
            <a:ext cx="382958" cy="607111"/>
            <a:chOff x="6718575" y="2318625"/>
            <a:chExt cx="256950" cy="407375"/>
          </a:xfrm>
        </p:grpSpPr>
        <p:sp>
          <p:nvSpPr>
            <p:cNvPr id="185" name="Google Shape;185;p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6"/>
          <p:cNvGrpSpPr/>
          <p:nvPr/>
        </p:nvGrpSpPr>
        <p:grpSpPr>
          <a:xfrm>
            <a:off x="335759" y="1840531"/>
            <a:ext cx="342882" cy="350068"/>
            <a:chOff x="3951850" y="2985350"/>
            <a:chExt cx="407950" cy="416500"/>
          </a:xfrm>
        </p:grpSpPr>
        <p:sp>
          <p:nvSpPr>
            <p:cNvPr id="194" name="Google Shape;194;p6"/>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6"/>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6"/>
          <p:cNvGrpSpPr/>
          <p:nvPr/>
        </p:nvGrpSpPr>
        <p:grpSpPr>
          <a:xfrm>
            <a:off x="7354067" y="3426715"/>
            <a:ext cx="455624" cy="437054"/>
            <a:chOff x="5241175" y="4959100"/>
            <a:chExt cx="539775" cy="517775"/>
          </a:xfrm>
        </p:grpSpPr>
        <p:sp>
          <p:nvSpPr>
            <p:cNvPr id="204" name="Google Shape;204;p6"/>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 name="Google Shape;210;p6"/>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12" name="Shape 212"/>
        <p:cNvGrpSpPr/>
        <p:nvPr/>
      </p:nvGrpSpPr>
      <p:grpSpPr>
        <a:xfrm>
          <a:off x="0" y="0"/>
          <a:ext cx="0" cy="0"/>
          <a:chOff x="0" y="0"/>
          <a:chExt cx="0" cy="0"/>
        </a:xfrm>
      </p:grpSpPr>
      <p:sp>
        <p:nvSpPr>
          <p:cNvPr id="213" name="Google Shape;213;p7"/>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4" name="Google Shape;214;p7"/>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215" name="Google Shape;215;p7"/>
          <p:cNvSpPr txBox="1"/>
          <p:nvPr>
            <p:ph idx="1" type="body"/>
          </p:nvPr>
        </p:nvSpPr>
        <p:spPr>
          <a:xfrm>
            <a:off x="1732700" y="2380900"/>
            <a:ext cx="2176800" cy="2544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6" name="Google Shape;216;p7"/>
          <p:cNvSpPr txBox="1"/>
          <p:nvPr>
            <p:ph idx="2" type="body"/>
          </p:nvPr>
        </p:nvSpPr>
        <p:spPr>
          <a:xfrm>
            <a:off x="4020972" y="2380900"/>
            <a:ext cx="2176800" cy="2544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7" name="Google Shape;217;p7"/>
          <p:cNvSpPr txBox="1"/>
          <p:nvPr>
            <p:ph idx="3" type="body"/>
          </p:nvPr>
        </p:nvSpPr>
        <p:spPr>
          <a:xfrm>
            <a:off x="6309245" y="2380900"/>
            <a:ext cx="2176800" cy="2544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8" name="Google Shape;218;p7"/>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7"/>
          <p:cNvGrpSpPr/>
          <p:nvPr/>
        </p:nvGrpSpPr>
        <p:grpSpPr>
          <a:xfrm>
            <a:off x="1729784" y="61068"/>
            <a:ext cx="351204" cy="324661"/>
            <a:chOff x="5975075" y="2327500"/>
            <a:chExt cx="420100" cy="388350"/>
          </a:xfrm>
        </p:grpSpPr>
        <p:sp>
          <p:nvSpPr>
            <p:cNvPr id="223" name="Google Shape;223;p7"/>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7"/>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 name="Google Shape;226;p7"/>
          <p:cNvGrpSpPr/>
          <p:nvPr/>
        </p:nvGrpSpPr>
        <p:grpSpPr>
          <a:xfrm>
            <a:off x="904276" y="515192"/>
            <a:ext cx="382958" cy="607111"/>
            <a:chOff x="6718575" y="2318625"/>
            <a:chExt cx="256950" cy="407375"/>
          </a:xfrm>
        </p:grpSpPr>
        <p:sp>
          <p:nvSpPr>
            <p:cNvPr id="227" name="Google Shape;227;p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7"/>
          <p:cNvGrpSpPr/>
          <p:nvPr/>
        </p:nvGrpSpPr>
        <p:grpSpPr>
          <a:xfrm>
            <a:off x="335759" y="1840531"/>
            <a:ext cx="342882" cy="350068"/>
            <a:chOff x="3951850" y="2985350"/>
            <a:chExt cx="407950" cy="416500"/>
          </a:xfrm>
        </p:grpSpPr>
        <p:sp>
          <p:nvSpPr>
            <p:cNvPr id="236" name="Google Shape;236;p7"/>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7"/>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1" name="Shape 241"/>
        <p:cNvGrpSpPr/>
        <p:nvPr/>
      </p:nvGrpSpPr>
      <p:grpSpPr>
        <a:xfrm>
          <a:off x="0" y="0"/>
          <a:ext cx="0" cy="0"/>
          <a:chOff x="0" y="0"/>
          <a:chExt cx="0" cy="0"/>
        </a:xfrm>
      </p:grpSpPr>
      <p:sp>
        <p:nvSpPr>
          <p:cNvPr id="242" name="Google Shape;242;p8"/>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3" name="Google Shape;243;p8"/>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4" name="Google Shape;244;p8"/>
          <p:cNvSpPr txBox="1"/>
          <p:nvPr>
            <p:ph type="title"/>
          </p:nvPr>
        </p:nvSpPr>
        <p:spPr>
          <a:xfrm>
            <a:off x="1732700" y="821200"/>
            <a:ext cx="4944300" cy="6453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245" name="Google Shape;245;p8"/>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 name="Google Shape;249;p8"/>
          <p:cNvGrpSpPr/>
          <p:nvPr/>
        </p:nvGrpSpPr>
        <p:grpSpPr>
          <a:xfrm>
            <a:off x="1729784" y="61068"/>
            <a:ext cx="351204" cy="324661"/>
            <a:chOff x="5975075" y="2327500"/>
            <a:chExt cx="420100" cy="388350"/>
          </a:xfrm>
        </p:grpSpPr>
        <p:sp>
          <p:nvSpPr>
            <p:cNvPr id="250" name="Google Shape;250;p8"/>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2" name="Google Shape;252;p8"/>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8"/>
          <p:cNvGrpSpPr/>
          <p:nvPr/>
        </p:nvGrpSpPr>
        <p:grpSpPr>
          <a:xfrm>
            <a:off x="904276" y="515192"/>
            <a:ext cx="382958" cy="607111"/>
            <a:chOff x="6718575" y="2318625"/>
            <a:chExt cx="256950" cy="407375"/>
          </a:xfrm>
        </p:grpSpPr>
        <p:sp>
          <p:nvSpPr>
            <p:cNvPr id="254" name="Google Shape;254;p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 name="Google Shape;262;p8"/>
          <p:cNvGrpSpPr/>
          <p:nvPr/>
        </p:nvGrpSpPr>
        <p:grpSpPr>
          <a:xfrm>
            <a:off x="335759" y="1840531"/>
            <a:ext cx="342882" cy="350068"/>
            <a:chOff x="3951850" y="2985350"/>
            <a:chExt cx="407950" cy="416500"/>
          </a:xfrm>
        </p:grpSpPr>
        <p:sp>
          <p:nvSpPr>
            <p:cNvPr id="263" name="Google Shape;263;p8"/>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8"/>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8"/>
          <p:cNvGrpSpPr/>
          <p:nvPr/>
        </p:nvGrpSpPr>
        <p:grpSpPr>
          <a:xfrm>
            <a:off x="7354067" y="3426715"/>
            <a:ext cx="455624" cy="437054"/>
            <a:chOff x="5241175" y="4959100"/>
            <a:chExt cx="539775" cy="517775"/>
          </a:xfrm>
        </p:grpSpPr>
        <p:sp>
          <p:nvSpPr>
            <p:cNvPr id="273" name="Google Shape;273;p8"/>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9" name="Google Shape;279;p8"/>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1" name="Shape 281"/>
        <p:cNvGrpSpPr/>
        <p:nvPr/>
      </p:nvGrpSpPr>
      <p:grpSpPr>
        <a:xfrm>
          <a:off x="0" y="0"/>
          <a:ext cx="0" cy="0"/>
          <a:chOff x="0" y="0"/>
          <a:chExt cx="0" cy="0"/>
        </a:xfrm>
      </p:grpSpPr>
      <p:sp>
        <p:nvSpPr>
          <p:cNvPr id="282" name="Google Shape;282;p9"/>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83" name="Google Shape;283;p9"/>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84" name="Google Shape;284;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a:lvl1pPr>
          </a:lstStyle>
          <a:p/>
        </p:txBody>
      </p:sp>
      <p:sp>
        <p:nvSpPr>
          <p:cNvPr id="285" name="Google Shape;285;p9"/>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9"/>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9"/>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9"/>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 name="Google Shape;289;p9"/>
          <p:cNvGrpSpPr/>
          <p:nvPr/>
        </p:nvGrpSpPr>
        <p:grpSpPr>
          <a:xfrm>
            <a:off x="1729784" y="61068"/>
            <a:ext cx="351204" cy="324661"/>
            <a:chOff x="5975075" y="2327500"/>
            <a:chExt cx="420100" cy="388350"/>
          </a:xfrm>
        </p:grpSpPr>
        <p:sp>
          <p:nvSpPr>
            <p:cNvPr id="290" name="Google Shape;290;p9"/>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9"/>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9"/>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 name="Google Shape;293;p9"/>
          <p:cNvGrpSpPr/>
          <p:nvPr/>
        </p:nvGrpSpPr>
        <p:grpSpPr>
          <a:xfrm>
            <a:off x="904276" y="515192"/>
            <a:ext cx="382958" cy="607111"/>
            <a:chOff x="6718575" y="2318625"/>
            <a:chExt cx="256950" cy="407375"/>
          </a:xfrm>
        </p:grpSpPr>
        <p:sp>
          <p:nvSpPr>
            <p:cNvPr id="294" name="Google Shape;294;p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 name="Google Shape;302;p9"/>
          <p:cNvGrpSpPr/>
          <p:nvPr/>
        </p:nvGrpSpPr>
        <p:grpSpPr>
          <a:xfrm>
            <a:off x="335759" y="1840531"/>
            <a:ext cx="342882" cy="350068"/>
            <a:chOff x="3951850" y="2985350"/>
            <a:chExt cx="407950" cy="416500"/>
          </a:xfrm>
        </p:grpSpPr>
        <p:sp>
          <p:nvSpPr>
            <p:cNvPr id="303" name="Google Shape;303;p9"/>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9"/>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9"/>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9"/>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9"/>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9"/>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9"/>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2" name="Google Shape;312;p9"/>
          <p:cNvGrpSpPr/>
          <p:nvPr/>
        </p:nvGrpSpPr>
        <p:grpSpPr>
          <a:xfrm>
            <a:off x="7354067" y="3426715"/>
            <a:ext cx="455624" cy="437054"/>
            <a:chOff x="5241175" y="4959100"/>
            <a:chExt cx="539775" cy="517775"/>
          </a:xfrm>
        </p:grpSpPr>
        <p:sp>
          <p:nvSpPr>
            <p:cNvPr id="313" name="Google Shape;313;p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9"/>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1" name="Shape 321"/>
        <p:cNvGrpSpPr/>
        <p:nvPr/>
      </p:nvGrpSpPr>
      <p:grpSpPr>
        <a:xfrm>
          <a:off x="0" y="0"/>
          <a:ext cx="0" cy="0"/>
          <a:chOff x="0" y="0"/>
          <a:chExt cx="0" cy="0"/>
        </a:xfrm>
      </p:grpSpPr>
      <p:sp>
        <p:nvSpPr>
          <p:cNvPr id="322" name="Google Shape;322;p10"/>
          <p:cNvSpPr/>
          <p:nvPr/>
        </p:nvSpPr>
        <p:spPr>
          <a:xfrm flipH="1" rot="10800000">
            <a:off x="8218352" y="4121459"/>
            <a:ext cx="685200" cy="5934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23" name="Google Shape;323;p10"/>
          <p:cNvSpPr/>
          <p:nvPr/>
        </p:nvSpPr>
        <p:spPr>
          <a:xfrm rot="5400000">
            <a:off x="388487" y="105212"/>
            <a:ext cx="944100" cy="10902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24" name="Google Shape;324;p10"/>
          <p:cNvSpPr/>
          <p:nvPr/>
        </p:nvSpPr>
        <p:spPr>
          <a:xfrm flipH="1" rot="10800000">
            <a:off x="-123825" y="847791"/>
            <a:ext cx="674400" cy="5844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0"/>
          <p:cNvSpPr/>
          <p:nvPr/>
        </p:nvSpPr>
        <p:spPr>
          <a:xfrm flipH="1" rot="10800000">
            <a:off x="503116" y="1161450"/>
            <a:ext cx="352800" cy="3054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0"/>
          <p:cNvSpPr/>
          <p:nvPr/>
        </p:nvSpPr>
        <p:spPr>
          <a:xfrm flipH="1" rot="10800000">
            <a:off x="1208424" y="-131812"/>
            <a:ext cx="674400" cy="5844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
          <p:cNvSpPr/>
          <p:nvPr/>
        </p:nvSpPr>
        <p:spPr>
          <a:xfrm flipH="1" rot="10800000">
            <a:off x="247753" y="49693"/>
            <a:ext cx="295200" cy="2556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0"/>
          <p:cNvSpPr/>
          <p:nvPr/>
        </p:nvSpPr>
        <p:spPr>
          <a:xfrm flipH="1" rot="10800000">
            <a:off x="8763568" y="4485979"/>
            <a:ext cx="543000" cy="4704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0"/>
          <p:cNvSpPr/>
          <p:nvPr/>
        </p:nvSpPr>
        <p:spPr>
          <a:xfrm flipH="1" rot="10800000">
            <a:off x="8523810" y="4741100"/>
            <a:ext cx="284100" cy="2457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0"/>
          <p:cNvSpPr/>
          <p:nvPr/>
        </p:nvSpPr>
        <p:spPr>
          <a:xfrm flipH="1" rot="10800000">
            <a:off x="8322785" y="3628023"/>
            <a:ext cx="543000" cy="470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0"/>
          <p:cNvSpPr/>
          <p:nvPr/>
        </p:nvSpPr>
        <p:spPr>
          <a:xfrm flipH="1" rot="10800000">
            <a:off x="8763569" y="4009882"/>
            <a:ext cx="237600" cy="2058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0"/>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E293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1pPr>
            <a:lvl2pPr lvl="1">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2pPr>
            <a:lvl3pPr lvl="2">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3pPr>
            <a:lvl4pPr lvl="3">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4pPr>
            <a:lvl5pPr lvl="4">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5pPr>
            <a:lvl6pPr lvl="5">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6pPr>
            <a:lvl7pPr lvl="6">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7pPr>
            <a:lvl8pPr lvl="7">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8pPr>
            <a:lvl9pPr lvl="8">
              <a:spcBef>
                <a:spcPts val="0"/>
              </a:spcBef>
              <a:spcAft>
                <a:spcPts val="0"/>
              </a:spcAft>
              <a:buClr>
                <a:srgbClr val="19BBD5"/>
              </a:buClr>
              <a:buSzPts val="4000"/>
              <a:buFont typeface="Nixie One"/>
              <a:buNone/>
              <a:defRPr sz="4000">
                <a:solidFill>
                  <a:srgbClr val="19BBD5"/>
                </a:solidFill>
                <a:latin typeface="Nixie One"/>
                <a:ea typeface="Nixie One"/>
                <a:cs typeface="Nixie One"/>
                <a:sym typeface="Nixie One"/>
              </a:defRPr>
            </a:lvl9pPr>
          </a:lstStyle>
          <a:p/>
        </p:txBody>
      </p:sp>
      <p:sp>
        <p:nvSpPr>
          <p:cNvPr id="7" name="Google Shape;7;p1"/>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lvl1pPr indent="-317500" lvl="0" marL="457200">
              <a:spcBef>
                <a:spcPts val="600"/>
              </a:spcBef>
              <a:spcAft>
                <a:spcPts val="0"/>
              </a:spcAft>
              <a:buClr>
                <a:srgbClr val="19BBD5"/>
              </a:buClr>
              <a:buSzPts val="1400"/>
              <a:buFont typeface="Muli"/>
              <a:buChar char="◇"/>
              <a:defRPr>
                <a:solidFill>
                  <a:srgbClr val="C6DAEC"/>
                </a:solidFill>
                <a:latin typeface="Muli"/>
                <a:ea typeface="Muli"/>
                <a:cs typeface="Muli"/>
                <a:sym typeface="Muli"/>
              </a:defRPr>
            </a:lvl1pPr>
            <a:lvl2pPr indent="-317500" lvl="1" marL="914400">
              <a:spcBef>
                <a:spcPts val="0"/>
              </a:spcBef>
              <a:spcAft>
                <a:spcPts val="0"/>
              </a:spcAft>
              <a:buClr>
                <a:srgbClr val="19BBD5"/>
              </a:buClr>
              <a:buSzPts val="1400"/>
              <a:buFont typeface="Muli"/>
              <a:buChar char="￭"/>
              <a:defRPr>
                <a:solidFill>
                  <a:srgbClr val="C6DAEC"/>
                </a:solidFill>
                <a:latin typeface="Muli"/>
                <a:ea typeface="Muli"/>
                <a:cs typeface="Muli"/>
                <a:sym typeface="Muli"/>
              </a:defRPr>
            </a:lvl2pPr>
            <a:lvl3pPr indent="-317500" lvl="2" marL="1371600">
              <a:spcBef>
                <a:spcPts val="0"/>
              </a:spcBef>
              <a:spcAft>
                <a:spcPts val="0"/>
              </a:spcAft>
              <a:buClr>
                <a:srgbClr val="19BBD5"/>
              </a:buClr>
              <a:buSzPts val="1400"/>
              <a:buFont typeface="Muli"/>
              <a:buChar char="￮"/>
              <a:defRPr>
                <a:solidFill>
                  <a:srgbClr val="C6DAEC"/>
                </a:solidFill>
                <a:latin typeface="Muli"/>
                <a:ea typeface="Muli"/>
                <a:cs typeface="Muli"/>
                <a:sym typeface="Muli"/>
              </a:defRPr>
            </a:lvl3pPr>
            <a:lvl4pPr indent="-317500" lvl="3" marL="1828800">
              <a:spcBef>
                <a:spcPts val="0"/>
              </a:spcBef>
              <a:spcAft>
                <a:spcPts val="0"/>
              </a:spcAft>
              <a:buClr>
                <a:srgbClr val="19BBD5"/>
              </a:buClr>
              <a:buSzPts val="1400"/>
              <a:buFont typeface="Muli"/>
              <a:buChar char="●"/>
              <a:defRPr>
                <a:solidFill>
                  <a:srgbClr val="C6DAEC"/>
                </a:solidFill>
                <a:latin typeface="Muli"/>
                <a:ea typeface="Muli"/>
                <a:cs typeface="Muli"/>
                <a:sym typeface="Muli"/>
              </a:defRPr>
            </a:lvl4pPr>
            <a:lvl5pPr indent="-317500" lvl="4" marL="2286000">
              <a:spcBef>
                <a:spcPts val="0"/>
              </a:spcBef>
              <a:spcAft>
                <a:spcPts val="0"/>
              </a:spcAft>
              <a:buClr>
                <a:srgbClr val="19BBD5"/>
              </a:buClr>
              <a:buSzPts val="1400"/>
              <a:buFont typeface="Muli"/>
              <a:buChar char="○"/>
              <a:defRPr>
                <a:solidFill>
                  <a:srgbClr val="C6DAEC"/>
                </a:solidFill>
                <a:latin typeface="Muli"/>
                <a:ea typeface="Muli"/>
                <a:cs typeface="Muli"/>
                <a:sym typeface="Muli"/>
              </a:defRPr>
            </a:lvl5pPr>
            <a:lvl6pPr indent="-317500" lvl="5" marL="2743200">
              <a:spcBef>
                <a:spcPts val="0"/>
              </a:spcBef>
              <a:spcAft>
                <a:spcPts val="0"/>
              </a:spcAft>
              <a:buClr>
                <a:srgbClr val="C6DAEC"/>
              </a:buClr>
              <a:buSzPts val="1400"/>
              <a:buFont typeface="Muli"/>
              <a:buChar char="■"/>
              <a:defRPr>
                <a:solidFill>
                  <a:srgbClr val="C6DAEC"/>
                </a:solidFill>
                <a:latin typeface="Muli"/>
                <a:ea typeface="Muli"/>
                <a:cs typeface="Muli"/>
                <a:sym typeface="Muli"/>
              </a:defRPr>
            </a:lvl6pPr>
            <a:lvl7pPr indent="-317500" lvl="6" marL="3200400">
              <a:spcBef>
                <a:spcPts val="0"/>
              </a:spcBef>
              <a:spcAft>
                <a:spcPts val="0"/>
              </a:spcAft>
              <a:buClr>
                <a:srgbClr val="C6DAEC"/>
              </a:buClr>
              <a:buSzPts val="1400"/>
              <a:buFont typeface="Muli"/>
              <a:buChar char="●"/>
              <a:defRPr>
                <a:solidFill>
                  <a:srgbClr val="C6DAEC"/>
                </a:solidFill>
                <a:latin typeface="Muli"/>
                <a:ea typeface="Muli"/>
                <a:cs typeface="Muli"/>
                <a:sym typeface="Muli"/>
              </a:defRPr>
            </a:lvl7pPr>
            <a:lvl8pPr indent="-317500" lvl="7" marL="3657600">
              <a:spcBef>
                <a:spcPts val="0"/>
              </a:spcBef>
              <a:spcAft>
                <a:spcPts val="0"/>
              </a:spcAft>
              <a:buClr>
                <a:srgbClr val="C6DAEC"/>
              </a:buClr>
              <a:buSzPts val="1400"/>
              <a:buFont typeface="Muli"/>
              <a:buChar char="○"/>
              <a:defRPr>
                <a:solidFill>
                  <a:srgbClr val="C6DAEC"/>
                </a:solidFill>
                <a:latin typeface="Muli"/>
                <a:ea typeface="Muli"/>
                <a:cs typeface="Muli"/>
                <a:sym typeface="Muli"/>
              </a:defRPr>
            </a:lvl8pPr>
            <a:lvl9pPr indent="-317500" lvl="8" marL="4114800">
              <a:spcBef>
                <a:spcPts val="0"/>
              </a:spcBef>
              <a:spcAft>
                <a:spcPts val="0"/>
              </a:spcAft>
              <a:buClr>
                <a:srgbClr val="C6DAEC"/>
              </a:buClr>
              <a:buSzPts val="1400"/>
              <a:buFont typeface="Muli"/>
              <a:buChar char="■"/>
              <a:defRPr>
                <a:solidFill>
                  <a:srgbClr val="C6DAEC"/>
                </a:solidFill>
                <a:latin typeface="Muli"/>
                <a:ea typeface="Muli"/>
                <a:cs typeface="Muli"/>
                <a:sym typeface="Muli"/>
              </a:defRPr>
            </a:lvl9pPr>
          </a:lstStyle>
          <a:p/>
        </p:txBody>
      </p:sp>
      <p:sp>
        <p:nvSpPr>
          <p:cNvPr id="8" name="Google Shape;8;p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lvl="0">
              <a:buNone/>
              <a:defRPr sz="1200">
                <a:solidFill>
                  <a:srgbClr val="19BBD5"/>
                </a:solidFill>
                <a:latin typeface="Nixie One"/>
                <a:ea typeface="Nixie One"/>
                <a:cs typeface="Nixie One"/>
                <a:sym typeface="Nixie One"/>
              </a:defRPr>
            </a:lvl1pPr>
            <a:lvl2pPr lvl="1">
              <a:buNone/>
              <a:defRPr sz="1200">
                <a:solidFill>
                  <a:srgbClr val="19BBD5"/>
                </a:solidFill>
                <a:latin typeface="Nixie One"/>
                <a:ea typeface="Nixie One"/>
                <a:cs typeface="Nixie One"/>
                <a:sym typeface="Nixie One"/>
              </a:defRPr>
            </a:lvl2pPr>
            <a:lvl3pPr lvl="2">
              <a:buNone/>
              <a:defRPr sz="1200">
                <a:solidFill>
                  <a:srgbClr val="19BBD5"/>
                </a:solidFill>
                <a:latin typeface="Nixie One"/>
                <a:ea typeface="Nixie One"/>
                <a:cs typeface="Nixie One"/>
                <a:sym typeface="Nixie One"/>
              </a:defRPr>
            </a:lvl3pPr>
            <a:lvl4pPr lvl="3">
              <a:buNone/>
              <a:defRPr sz="1200">
                <a:solidFill>
                  <a:srgbClr val="19BBD5"/>
                </a:solidFill>
                <a:latin typeface="Nixie One"/>
                <a:ea typeface="Nixie One"/>
                <a:cs typeface="Nixie One"/>
                <a:sym typeface="Nixie One"/>
              </a:defRPr>
            </a:lvl4pPr>
            <a:lvl5pPr lvl="4">
              <a:buNone/>
              <a:defRPr sz="1200">
                <a:solidFill>
                  <a:srgbClr val="19BBD5"/>
                </a:solidFill>
                <a:latin typeface="Nixie One"/>
                <a:ea typeface="Nixie One"/>
                <a:cs typeface="Nixie One"/>
                <a:sym typeface="Nixie One"/>
              </a:defRPr>
            </a:lvl5pPr>
            <a:lvl6pPr lvl="5">
              <a:buNone/>
              <a:defRPr sz="1200">
                <a:solidFill>
                  <a:srgbClr val="19BBD5"/>
                </a:solidFill>
                <a:latin typeface="Nixie One"/>
                <a:ea typeface="Nixie One"/>
                <a:cs typeface="Nixie One"/>
                <a:sym typeface="Nixie One"/>
              </a:defRPr>
            </a:lvl6pPr>
            <a:lvl7pPr lvl="6">
              <a:buNone/>
              <a:defRPr sz="1200">
                <a:solidFill>
                  <a:srgbClr val="19BBD5"/>
                </a:solidFill>
                <a:latin typeface="Nixie One"/>
                <a:ea typeface="Nixie One"/>
                <a:cs typeface="Nixie One"/>
                <a:sym typeface="Nixie One"/>
              </a:defRPr>
            </a:lvl7pPr>
            <a:lvl8pPr lvl="7">
              <a:buNone/>
              <a:defRPr sz="1200">
                <a:solidFill>
                  <a:srgbClr val="19BBD5"/>
                </a:solidFill>
                <a:latin typeface="Nixie One"/>
                <a:ea typeface="Nixie One"/>
                <a:cs typeface="Nixie One"/>
                <a:sym typeface="Nixie One"/>
              </a:defRPr>
            </a:lvl8pPr>
            <a:lvl9pPr lvl="8">
              <a:buNone/>
              <a:defRPr sz="1200">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www.youtube.com/watch?v=Y-XNp3h3h4A" TargetMode="Externa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1"/>
          <p:cNvSpPr txBox="1"/>
          <p:nvPr>
            <p:ph type="ctrTitle"/>
          </p:nvPr>
        </p:nvSpPr>
        <p:spPr>
          <a:xfrm>
            <a:off x="1400175" y="1991825"/>
            <a:ext cx="63435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MOESC Administration Day</a:t>
            </a:r>
            <a:endParaRPr b="1"/>
          </a:p>
          <a:p>
            <a:pPr indent="0" lvl="0" marL="0" rtl="0" algn="ctr">
              <a:spcBef>
                <a:spcPts val="0"/>
              </a:spcBef>
              <a:spcAft>
                <a:spcPts val="0"/>
              </a:spcAft>
              <a:buNone/>
            </a:pPr>
            <a:r>
              <a:rPr b="1" lang="en" sz="2800"/>
              <a:t>August 2, 2021</a:t>
            </a:r>
            <a:endParaRPr b="1"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0"/>
          <p:cNvSpPr txBox="1"/>
          <p:nvPr>
            <p:ph type="title"/>
          </p:nvPr>
        </p:nvSpPr>
        <p:spPr>
          <a:xfrm>
            <a:off x="6086400" y="443225"/>
            <a:ext cx="2707500" cy="64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Multi-Tiered Systems of Support </a:t>
            </a:r>
            <a:endParaRPr b="1" sz="2000"/>
          </a:p>
        </p:txBody>
      </p:sp>
      <p:sp>
        <p:nvSpPr>
          <p:cNvPr id="415" name="Google Shape;415;p20"/>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416" name="Google Shape;416;p20"/>
          <p:cNvPicPr preferRelativeResize="0"/>
          <p:nvPr/>
        </p:nvPicPr>
        <p:blipFill rotWithShape="1">
          <a:blip r:embed="rId3">
            <a:alphaModFix/>
          </a:blip>
          <a:srcRect b="0" l="11358" r="6214" t="0"/>
          <a:stretch/>
        </p:blipFill>
        <p:spPr>
          <a:xfrm rot="8">
            <a:off x="1945075" y="1269207"/>
            <a:ext cx="4344600" cy="3142264"/>
          </a:xfrm>
          <a:prstGeom prst="rect">
            <a:avLst/>
          </a:prstGeom>
          <a:noFill/>
          <a:ln>
            <a:noFill/>
          </a:ln>
        </p:spPr>
      </p:pic>
      <p:sp>
        <p:nvSpPr>
          <p:cNvPr id="417" name="Google Shape;417;p20"/>
          <p:cNvSpPr txBox="1"/>
          <p:nvPr>
            <p:ph type="title"/>
          </p:nvPr>
        </p:nvSpPr>
        <p:spPr>
          <a:xfrm>
            <a:off x="3023425" y="4498125"/>
            <a:ext cx="2187900" cy="64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OPTION 3 OF 3</a:t>
            </a:r>
            <a:endParaRPr b="1"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1"/>
          <p:cNvSpPr txBox="1"/>
          <p:nvPr>
            <p:ph type="title"/>
          </p:nvPr>
        </p:nvSpPr>
        <p:spPr>
          <a:xfrm>
            <a:off x="103550" y="2824650"/>
            <a:ext cx="2707500" cy="64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The Key Elements of an Educational Experience</a:t>
            </a:r>
            <a:endParaRPr b="1" sz="2000"/>
          </a:p>
        </p:txBody>
      </p:sp>
      <p:sp>
        <p:nvSpPr>
          <p:cNvPr id="423" name="Google Shape;423;p21"/>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24" name="Google Shape;424;p21"/>
          <p:cNvSpPr/>
          <p:nvPr/>
        </p:nvSpPr>
        <p:spPr>
          <a:xfrm>
            <a:off x="2757741" y="619359"/>
            <a:ext cx="3879300" cy="3879300"/>
          </a:xfrm>
          <a:prstGeom prst="ellipse">
            <a:avLst/>
          </a:prstGeom>
          <a:solidFill>
            <a:srgbClr val="A1C3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5" name="Google Shape;425;p21"/>
          <p:cNvGrpSpPr/>
          <p:nvPr/>
        </p:nvGrpSpPr>
        <p:grpSpPr>
          <a:xfrm>
            <a:off x="3614360" y="410488"/>
            <a:ext cx="2166000" cy="2166000"/>
            <a:chOff x="3614360" y="410488"/>
            <a:chExt cx="2166000" cy="2166000"/>
          </a:xfrm>
        </p:grpSpPr>
        <p:sp>
          <p:nvSpPr>
            <p:cNvPr id="426" name="Google Shape;426;p21"/>
            <p:cNvSpPr/>
            <p:nvPr/>
          </p:nvSpPr>
          <p:spPr>
            <a:xfrm>
              <a:off x="3614360" y="410488"/>
              <a:ext cx="2166000" cy="2166000"/>
            </a:xfrm>
            <a:prstGeom prst="ellipse">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1"/>
            <p:cNvSpPr txBox="1"/>
            <p:nvPr/>
          </p:nvSpPr>
          <p:spPr>
            <a:xfrm>
              <a:off x="3961563" y="92435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28" name="Google Shape;428;p21"/>
          <p:cNvGrpSpPr/>
          <p:nvPr/>
        </p:nvGrpSpPr>
        <p:grpSpPr>
          <a:xfrm>
            <a:off x="2519466" y="1493908"/>
            <a:ext cx="2166000" cy="2166000"/>
            <a:chOff x="2519466" y="1493908"/>
            <a:chExt cx="2166000" cy="2166000"/>
          </a:xfrm>
        </p:grpSpPr>
        <p:sp>
          <p:nvSpPr>
            <p:cNvPr id="429" name="Google Shape;429;p21"/>
            <p:cNvSpPr/>
            <p:nvPr/>
          </p:nvSpPr>
          <p:spPr>
            <a:xfrm>
              <a:off x="2519466" y="1493908"/>
              <a:ext cx="2166000" cy="2166000"/>
            </a:xfrm>
            <a:prstGeom prst="ellipse">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1"/>
            <p:cNvSpPr txBox="1"/>
            <p:nvPr/>
          </p:nvSpPr>
          <p:spPr>
            <a:xfrm>
              <a:off x="2601163" y="22321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31" name="Google Shape;431;p21"/>
          <p:cNvGrpSpPr/>
          <p:nvPr/>
        </p:nvGrpSpPr>
        <p:grpSpPr>
          <a:xfrm>
            <a:off x="3614356" y="2566908"/>
            <a:ext cx="2166000" cy="2166000"/>
            <a:chOff x="3614356" y="2566908"/>
            <a:chExt cx="2166000" cy="2166000"/>
          </a:xfrm>
        </p:grpSpPr>
        <p:sp>
          <p:nvSpPr>
            <p:cNvPr id="432" name="Google Shape;432;p21"/>
            <p:cNvSpPr/>
            <p:nvPr/>
          </p:nvSpPr>
          <p:spPr>
            <a:xfrm>
              <a:off x="3614356" y="2566908"/>
              <a:ext cx="2166000" cy="2166000"/>
            </a:xfrm>
            <a:prstGeom prst="ellipse">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1"/>
            <p:cNvSpPr txBox="1"/>
            <p:nvPr/>
          </p:nvSpPr>
          <p:spPr>
            <a:xfrm>
              <a:off x="3961563" y="3539875"/>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34" name="Google Shape;434;p21"/>
          <p:cNvGrpSpPr/>
          <p:nvPr/>
        </p:nvGrpSpPr>
        <p:grpSpPr>
          <a:xfrm>
            <a:off x="4701894" y="1493874"/>
            <a:ext cx="2166000" cy="2166000"/>
            <a:chOff x="4701894" y="1493874"/>
            <a:chExt cx="2166000" cy="2166000"/>
          </a:xfrm>
        </p:grpSpPr>
        <p:sp>
          <p:nvSpPr>
            <p:cNvPr id="435" name="Google Shape;435;p21"/>
            <p:cNvSpPr/>
            <p:nvPr/>
          </p:nvSpPr>
          <p:spPr>
            <a:xfrm>
              <a:off x="4701894" y="1493874"/>
              <a:ext cx="2166000" cy="2166000"/>
            </a:xfrm>
            <a:prstGeom prst="ellipse">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1"/>
            <p:cNvSpPr txBox="1"/>
            <p:nvPr/>
          </p:nvSpPr>
          <p:spPr>
            <a:xfrm>
              <a:off x="5295688" y="22203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sp>
        <p:nvSpPr>
          <p:cNvPr id="437" name="Google Shape;437;p21"/>
          <p:cNvSpPr/>
          <p:nvPr/>
        </p:nvSpPr>
        <p:spPr>
          <a:xfrm>
            <a:off x="4084680" y="1946241"/>
            <a:ext cx="1225800" cy="1225800"/>
          </a:xfrm>
          <a:prstGeom prst="ellipse">
            <a:avLst/>
          </a:prstGeom>
          <a:solidFill>
            <a:srgbClr val="A1C3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1"/>
          <p:cNvSpPr/>
          <p:nvPr/>
        </p:nvSpPr>
        <p:spPr>
          <a:xfrm>
            <a:off x="2757741" y="619359"/>
            <a:ext cx="3879300" cy="3879300"/>
          </a:xfrm>
          <a:prstGeom prst="ellips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9" name="Google Shape;439;p21"/>
          <p:cNvGrpSpPr/>
          <p:nvPr/>
        </p:nvGrpSpPr>
        <p:grpSpPr>
          <a:xfrm>
            <a:off x="3614360" y="410488"/>
            <a:ext cx="2166000" cy="2166000"/>
            <a:chOff x="3614360" y="410488"/>
            <a:chExt cx="2166000" cy="2166000"/>
          </a:xfrm>
        </p:grpSpPr>
        <p:sp>
          <p:nvSpPr>
            <p:cNvPr id="440" name="Google Shape;440;p21"/>
            <p:cNvSpPr/>
            <p:nvPr/>
          </p:nvSpPr>
          <p:spPr>
            <a:xfrm>
              <a:off x="3614360" y="410488"/>
              <a:ext cx="2166000" cy="2166000"/>
            </a:xfrm>
            <a:prstGeom prst="ellipse">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1"/>
            <p:cNvSpPr txBox="1"/>
            <p:nvPr/>
          </p:nvSpPr>
          <p:spPr>
            <a:xfrm>
              <a:off x="3961563" y="92435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42" name="Google Shape;442;p21"/>
          <p:cNvGrpSpPr/>
          <p:nvPr/>
        </p:nvGrpSpPr>
        <p:grpSpPr>
          <a:xfrm>
            <a:off x="2519466" y="1493908"/>
            <a:ext cx="2166000" cy="2166000"/>
            <a:chOff x="2519466" y="1493908"/>
            <a:chExt cx="2166000" cy="2166000"/>
          </a:xfrm>
        </p:grpSpPr>
        <p:sp>
          <p:nvSpPr>
            <p:cNvPr id="443" name="Google Shape;443;p21"/>
            <p:cNvSpPr/>
            <p:nvPr/>
          </p:nvSpPr>
          <p:spPr>
            <a:xfrm>
              <a:off x="2519466" y="1493908"/>
              <a:ext cx="2166000" cy="2166000"/>
            </a:xfrm>
            <a:prstGeom prst="ellipse">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1"/>
            <p:cNvSpPr txBox="1"/>
            <p:nvPr/>
          </p:nvSpPr>
          <p:spPr>
            <a:xfrm>
              <a:off x="2601163" y="22321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45" name="Google Shape;445;p21"/>
          <p:cNvGrpSpPr/>
          <p:nvPr/>
        </p:nvGrpSpPr>
        <p:grpSpPr>
          <a:xfrm>
            <a:off x="3614356" y="2566908"/>
            <a:ext cx="2166000" cy="2166000"/>
            <a:chOff x="3614356" y="2566908"/>
            <a:chExt cx="2166000" cy="2166000"/>
          </a:xfrm>
        </p:grpSpPr>
        <p:sp>
          <p:nvSpPr>
            <p:cNvPr id="446" name="Google Shape;446;p21"/>
            <p:cNvSpPr/>
            <p:nvPr/>
          </p:nvSpPr>
          <p:spPr>
            <a:xfrm>
              <a:off x="3614356" y="2566908"/>
              <a:ext cx="2166000" cy="21660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1"/>
            <p:cNvSpPr txBox="1"/>
            <p:nvPr/>
          </p:nvSpPr>
          <p:spPr>
            <a:xfrm>
              <a:off x="3961563" y="3539875"/>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48" name="Google Shape;448;p21"/>
          <p:cNvGrpSpPr/>
          <p:nvPr/>
        </p:nvGrpSpPr>
        <p:grpSpPr>
          <a:xfrm>
            <a:off x="4701894" y="1493874"/>
            <a:ext cx="2166000" cy="2166000"/>
            <a:chOff x="4701894" y="1493874"/>
            <a:chExt cx="2166000" cy="2166000"/>
          </a:xfrm>
        </p:grpSpPr>
        <p:sp>
          <p:nvSpPr>
            <p:cNvPr id="449" name="Google Shape;449;p21"/>
            <p:cNvSpPr/>
            <p:nvPr/>
          </p:nvSpPr>
          <p:spPr>
            <a:xfrm>
              <a:off x="4701894" y="1493874"/>
              <a:ext cx="2166000" cy="2166000"/>
            </a:xfrm>
            <a:prstGeom prst="ellipse">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1"/>
            <p:cNvSpPr txBox="1"/>
            <p:nvPr/>
          </p:nvSpPr>
          <p:spPr>
            <a:xfrm>
              <a:off x="5295688" y="22203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sp>
        <p:nvSpPr>
          <p:cNvPr id="451" name="Google Shape;451;p21"/>
          <p:cNvSpPr/>
          <p:nvPr/>
        </p:nvSpPr>
        <p:spPr>
          <a:xfrm>
            <a:off x="4084680" y="1946241"/>
            <a:ext cx="1225800" cy="1225800"/>
          </a:xfrm>
          <a:prstGeom prst="ellips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1"/>
          <p:cNvSpPr/>
          <p:nvPr/>
        </p:nvSpPr>
        <p:spPr>
          <a:xfrm>
            <a:off x="2757741" y="619359"/>
            <a:ext cx="3879300" cy="3879300"/>
          </a:xfrm>
          <a:prstGeom prst="ellipse">
            <a:avLst/>
          </a:prstGeom>
          <a:solidFill>
            <a:srgbClr val="AAAA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3" name="Google Shape;453;p21"/>
          <p:cNvGrpSpPr/>
          <p:nvPr/>
        </p:nvGrpSpPr>
        <p:grpSpPr>
          <a:xfrm>
            <a:off x="3614360" y="410488"/>
            <a:ext cx="2166000" cy="2166000"/>
            <a:chOff x="3614360" y="410488"/>
            <a:chExt cx="2166000" cy="2166000"/>
          </a:xfrm>
        </p:grpSpPr>
        <p:sp>
          <p:nvSpPr>
            <p:cNvPr id="454" name="Google Shape;454;p21"/>
            <p:cNvSpPr/>
            <p:nvPr/>
          </p:nvSpPr>
          <p:spPr>
            <a:xfrm>
              <a:off x="3614360" y="410488"/>
              <a:ext cx="2166000" cy="2166000"/>
            </a:xfrm>
            <a:prstGeom prst="ellipse">
              <a:avLst/>
            </a:prstGeom>
            <a:solidFill>
              <a:srgbClr val="4141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txBox="1"/>
            <p:nvPr/>
          </p:nvSpPr>
          <p:spPr>
            <a:xfrm>
              <a:off x="3961563" y="92435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56" name="Google Shape;456;p21"/>
          <p:cNvGrpSpPr/>
          <p:nvPr/>
        </p:nvGrpSpPr>
        <p:grpSpPr>
          <a:xfrm>
            <a:off x="2519466" y="1493908"/>
            <a:ext cx="2166000" cy="2166000"/>
            <a:chOff x="2519466" y="1493908"/>
            <a:chExt cx="2166000" cy="2166000"/>
          </a:xfrm>
        </p:grpSpPr>
        <p:sp>
          <p:nvSpPr>
            <p:cNvPr id="457" name="Google Shape;457;p21"/>
            <p:cNvSpPr/>
            <p:nvPr/>
          </p:nvSpPr>
          <p:spPr>
            <a:xfrm>
              <a:off x="2519466" y="1493908"/>
              <a:ext cx="2166000" cy="2166000"/>
            </a:xfrm>
            <a:prstGeom prst="ellipse">
              <a:avLst/>
            </a:prstGeom>
            <a:solidFill>
              <a:srgbClr val="3D3D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1"/>
            <p:cNvSpPr txBox="1"/>
            <p:nvPr/>
          </p:nvSpPr>
          <p:spPr>
            <a:xfrm>
              <a:off x="2601163" y="22321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59" name="Google Shape;459;p21"/>
          <p:cNvGrpSpPr/>
          <p:nvPr/>
        </p:nvGrpSpPr>
        <p:grpSpPr>
          <a:xfrm>
            <a:off x="3614356" y="2566908"/>
            <a:ext cx="2166000" cy="2166000"/>
            <a:chOff x="3614356" y="2566908"/>
            <a:chExt cx="2166000" cy="2166000"/>
          </a:xfrm>
        </p:grpSpPr>
        <p:sp>
          <p:nvSpPr>
            <p:cNvPr id="460" name="Google Shape;460;p21"/>
            <p:cNvSpPr/>
            <p:nvPr/>
          </p:nvSpPr>
          <p:spPr>
            <a:xfrm>
              <a:off x="3614356" y="2566908"/>
              <a:ext cx="2166000" cy="2166000"/>
            </a:xfrm>
            <a:prstGeom prst="ellipse">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txBox="1"/>
            <p:nvPr/>
          </p:nvSpPr>
          <p:spPr>
            <a:xfrm>
              <a:off x="3961563" y="3539875"/>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62" name="Google Shape;462;p21"/>
          <p:cNvGrpSpPr/>
          <p:nvPr/>
        </p:nvGrpSpPr>
        <p:grpSpPr>
          <a:xfrm>
            <a:off x="4701894" y="1493874"/>
            <a:ext cx="2166000" cy="2166000"/>
            <a:chOff x="4701894" y="1493874"/>
            <a:chExt cx="2166000" cy="2166000"/>
          </a:xfrm>
        </p:grpSpPr>
        <p:sp>
          <p:nvSpPr>
            <p:cNvPr id="463" name="Google Shape;463;p21"/>
            <p:cNvSpPr/>
            <p:nvPr/>
          </p:nvSpPr>
          <p:spPr>
            <a:xfrm>
              <a:off x="4701894" y="1493874"/>
              <a:ext cx="2166000" cy="2166000"/>
            </a:xfrm>
            <a:prstGeom prst="ellipse">
              <a:avLst/>
            </a:prstGeom>
            <a:solidFill>
              <a:srgbClr val="46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1"/>
            <p:cNvSpPr txBox="1"/>
            <p:nvPr/>
          </p:nvSpPr>
          <p:spPr>
            <a:xfrm>
              <a:off x="5295688" y="22203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sp>
        <p:nvSpPr>
          <p:cNvPr id="465" name="Google Shape;465;p21"/>
          <p:cNvSpPr/>
          <p:nvPr/>
        </p:nvSpPr>
        <p:spPr>
          <a:xfrm>
            <a:off x="4084680" y="1946241"/>
            <a:ext cx="1225800" cy="1225800"/>
          </a:xfrm>
          <a:prstGeom prst="ellipse">
            <a:avLst/>
          </a:prstGeom>
          <a:solidFill>
            <a:srgbClr val="AAAA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1"/>
          <p:cNvSpPr/>
          <p:nvPr/>
        </p:nvSpPr>
        <p:spPr>
          <a:xfrm>
            <a:off x="2757741" y="619359"/>
            <a:ext cx="3879300" cy="3879300"/>
          </a:xfrm>
          <a:prstGeom prst="ellips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7" name="Google Shape;467;p21"/>
          <p:cNvGrpSpPr/>
          <p:nvPr/>
        </p:nvGrpSpPr>
        <p:grpSpPr>
          <a:xfrm>
            <a:off x="3614360" y="410488"/>
            <a:ext cx="2166000" cy="2166000"/>
            <a:chOff x="3614360" y="410488"/>
            <a:chExt cx="2166000" cy="2166000"/>
          </a:xfrm>
        </p:grpSpPr>
        <p:sp>
          <p:nvSpPr>
            <p:cNvPr id="468" name="Google Shape;468;p21"/>
            <p:cNvSpPr/>
            <p:nvPr/>
          </p:nvSpPr>
          <p:spPr>
            <a:xfrm>
              <a:off x="3614360" y="410488"/>
              <a:ext cx="2166000" cy="2166000"/>
            </a:xfrm>
            <a:prstGeom prst="ellipse">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1"/>
            <p:cNvSpPr txBox="1"/>
            <p:nvPr/>
          </p:nvSpPr>
          <p:spPr>
            <a:xfrm>
              <a:off x="3961563" y="84815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uli"/>
                  <a:ea typeface="Muli"/>
                  <a:cs typeface="Muli"/>
                  <a:sym typeface="Muli"/>
                </a:rPr>
                <a:t>EXCELLENT EDUCATORS &amp; INSTRUCTIONAL PRACTICES</a:t>
              </a:r>
              <a:endParaRPr b="1" sz="1200">
                <a:solidFill>
                  <a:srgbClr val="FFFFFF"/>
                </a:solidFill>
                <a:latin typeface="Muli"/>
                <a:ea typeface="Muli"/>
                <a:cs typeface="Muli"/>
                <a:sym typeface="Muli"/>
              </a:endParaRPr>
            </a:p>
          </p:txBody>
        </p:sp>
      </p:grpSp>
      <p:grpSp>
        <p:nvGrpSpPr>
          <p:cNvPr id="470" name="Google Shape;470;p21"/>
          <p:cNvGrpSpPr/>
          <p:nvPr/>
        </p:nvGrpSpPr>
        <p:grpSpPr>
          <a:xfrm>
            <a:off x="2519466" y="1493908"/>
            <a:ext cx="2166000" cy="2166000"/>
            <a:chOff x="2519466" y="1493908"/>
            <a:chExt cx="2166000" cy="2166000"/>
          </a:xfrm>
        </p:grpSpPr>
        <p:sp>
          <p:nvSpPr>
            <p:cNvPr id="471" name="Google Shape;471;p21"/>
            <p:cNvSpPr/>
            <p:nvPr/>
          </p:nvSpPr>
          <p:spPr>
            <a:xfrm>
              <a:off x="2519466" y="1493908"/>
              <a:ext cx="2166000" cy="2166000"/>
            </a:xfrm>
            <a:prstGeom prst="ellipse">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txBox="1"/>
            <p:nvPr/>
          </p:nvSpPr>
          <p:spPr>
            <a:xfrm>
              <a:off x="2601163" y="2232100"/>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473" name="Google Shape;473;p21"/>
          <p:cNvGrpSpPr/>
          <p:nvPr/>
        </p:nvGrpSpPr>
        <p:grpSpPr>
          <a:xfrm>
            <a:off x="3614356" y="2566908"/>
            <a:ext cx="2166000" cy="2166000"/>
            <a:chOff x="3614356" y="2566908"/>
            <a:chExt cx="2166000" cy="2166000"/>
          </a:xfrm>
        </p:grpSpPr>
        <p:sp>
          <p:nvSpPr>
            <p:cNvPr id="474" name="Google Shape;474;p21"/>
            <p:cNvSpPr/>
            <p:nvPr/>
          </p:nvSpPr>
          <p:spPr>
            <a:xfrm>
              <a:off x="3614356" y="2566908"/>
              <a:ext cx="2166000" cy="21660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txBox="1"/>
            <p:nvPr/>
          </p:nvSpPr>
          <p:spPr>
            <a:xfrm>
              <a:off x="3961563" y="3539875"/>
              <a:ext cx="14961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uli"/>
                  <a:ea typeface="Muli"/>
                  <a:cs typeface="Muli"/>
                  <a:sym typeface="Muli"/>
                </a:rPr>
                <a:t>STUDENT SUPPORTS &amp; SCHOOL CLIMATE &amp; CULTURE</a:t>
              </a:r>
              <a:endParaRPr sz="1000">
                <a:solidFill>
                  <a:srgbClr val="FFFFFF"/>
                </a:solidFill>
                <a:latin typeface="Roboto"/>
                <a:ea typeface="Roboto"/>
                <a:cs typeface="Roboto"/>
                <a:sym typeface="Roboto"/>
              </a:endParaRPr>
            </a:p>
          </p:txBody>
        </p:sp>
      </p:grpSp>
      <p:sp>
        <p:nvSpPr>
          <p:cNvPr id="476" name="Google Shape;476;p21"/>
          <p:cNvSpPr/>
          <p:nvPr/>
        </p:nvSpPr>
        <p:spPr>
          <a:xfrm>
            <a:off x="4701894" y="1493874"/>
            <a:ext cx="2166000" cy="2166000"/>
          </a:xfrm>
          <a:prstGeom prst="ellipse">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1"/>
          <p:cNvSpPr/>
          <p:nvPr/>
        </p:nvSpPr>
        <p:spPr>
          <a:xfrm>
            <a:off x="4084680" y="1946241"/>
            <a:ext cx="1225800" cy="1225800"/>
          </a:xfrm>
          <a:prstGeom prst="ellips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1"/>
          <p:cNvSpPr txBox="1"/>
          <p:nvPr/>
        </p:nvSpPr>
        <p:spPr>
          <a:xfrm>
            <a:off x="5234275" y="2219750"/>
            <a:ext cx="15189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uli"/>
                <a:ea typeface="Muli"/>
                <a:cs typeface="Muli"/>
                <a:sym typeface="Muli"/>
              </a:rPr>
              <a:t>STANDARDS, ASSESSMENTS &amp; ACCOUNTABILITY</a:t>
            </a:r>
            <a:endParaRPr b="1" sz="1200">
              <a:solidFill>
                <a:srgbClr val="FFFFFF"/>
              </a:solidFill>
              <a:latin typeface="Muli"/>
              <a:ea typeface="Muli"/>
              <a:cs typeface="Muli"/>
              <a:sym typeface="Muli"/>
            </a:endParaRPr>
          </a:p>
        </p:txBody>
      </p:sp>
      <p:sp>
        <p:nvSpPr>
          <p:cNvPr id="479" name="Google Shape;479;p21"/>
          <p:cNvSpPr txBox="1"/>
          <p:nvPr/>
        </p:nvSpPr>
        <p:spPr>
          <a:xfrm>
            <a:off x="4084575" y="2219750"/>
            <a:ext cx="12258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FFFFFF"/>
                </a:solidFill>
                <a:latin typeface="Muli"/>
                <a:ea typeface="Muli"/>
                <a:cs typeface="Muli"/>
                <a:sym typeface="Muli"/>
              </a:rPr>
              <a:t>EACH CHILD</a:t>
            </a:r>
            <a:endParaRPr b="1" sz="2600">
              <a:solidFill>
                <a:srgbClr val="FFFFFF"/>
              </a:solidFill>
              <a:latin typeface="Muli"/>
              <a:ea typeface="Muli"/>
              <a:cs typeface="Muli"/>
              <a:sym typeface="Muli"/>
            </a:endParaRPr>
          </a:p>
        </p:txBody>
      </p:sp>
      <p:sp>
        <p:nvSpPr>
          <p:cNvPr id="480" name="Google Shape;480;p21"/>
          <p:cNvSpPr/>
          <p:nvPr/>
        </p:nvSpPr>
        <p:spPr>
          <a:xfrm>
            <a:off x="2723856" y="582087"/>
            <a:ext cx="3948000" cy="3948000"/>
          </a:xfrm>
          <a:prstGeom prst="ellips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 name="Google Shape;481;p21"/>
          <p:cNvGrpSpPr/>
          <p:nvPr/>
        </p:nvGrpSpPr>
        <p:grpSpPr>
          <a:xfrm>
            <a:off x="3619861" y="407378"/>
            <a:ext cx="2166000" cy="2166000"/>
            <a:chOff x="3619861" y="407378"/>
            <a:chExt cx="2166000" cy="2166000"/>
          </a:xfrm>
        </p:grpSpPr>
        <p:sp>
          <p:nvSpPr>
            <p:cNvPr id="482" name="Google Shape;482;p21"/>
            <p:cNvSpPr/>
            <p:nvPr/>
          </p:nvSpPr>
          <p:spPr>
            <a:xfrm>
              <a:off x="3619861" y="407378"/>
              <a:ext cx="2166000" cy="2166000"/>
            </a:xfrm>
            <a:prstGeom prst="ellipse">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1"/>
            <p:cNvSpPr txBox="1"/>
            <p:nvPr/>
          </p:nvSpPr>
          <p:spPr>
            <a:xfrm>
              <a:off x="3948325" y="707725"/>
              <a:ext cx="1469100" cy="66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uli"/>
                  <a:ea typeface="Muli"/>
                  <a:cs typeface="Muli"/>
                  <a:sym typeface="Muli"/>
                </a:rPr>
                <a:t>EXCELLENT EDUCATORS &amp; INSTRUCTIONAL PRACTICES</a:t>
              </a:r>
              <a:endParaRPr sz="1200">
                <a:solidFill>
                  <a:schemeClr val="dk1"/>
                </a:solidFill>
                <a:latin typeface="Muli"/>
                <a:ea typeface="Muli"/>
                <a:cs typeface="Muli"/>
                <a:sym typeface="Muli"/>
              </a:endParaRPr>
            </a:p>
            <a:p>
              <a:pPr indent="0" lvl="0" marL="0" rtl="0" algn="ctr">
                <a:spcBef>
                  <a:spcPts val="0"/>
                </a:spcBef>
                <a:spcAft>
                  <a:spcPts val="0"/>
                </a:spcAft>
                <a:buNone/>
              </a:pPr>
              <a:r>
                <a:t/>
              </a:r>
              <a:endParaRPr sz="1000">
                <a:solidFill>
                  <a:srgbClr val="FFFFFF"/>
                </a:solidFill>
                <a:latin typeface="Muli"/>
                <a:ea typeface="Muli"/>
                <a:cs typeface="Muli"/>
                <a:sym typeface="Muli"/>
              </a:endParaRPr>
            </a:p>
          </p:txBody>
        </p:sp>
      </p:grpSp>
      <p:grpSp>
        <p:nvGrpSpPr>
          <p:cNvPr id="484" name="Google Shape;484;p21"/>
          <p:cNvGrpSpPr/>
          <p:nvPr/>
        </p:nvGrpSpPr>
        <p:grpSpPr>
          <a:xfrm>
            <a:off x="4648111" y="1143043"/>
            <a:ext cx="2166000" cy="2166000"/>
            <a:chOff x="4648111" y="1143043"/>
            <a:chExt cx="2166000" cy="2166000"/>
          </a:xfrm>
        </p:grpSpPr>
        <p:sp>
          <p:nvSpPr>
            <p:cNvPr id="485" name="Google Shape;485;p21"/>
            <p:cNvSpPr/>
            <p:nvPr/>
          </p:nvSpPr>
          <p:spPr>
            <a:xfrm>
              <a:off x="4648111" y="1143043"/>
              <a:ext cx="2166000" cy="2166000"/>
            </a:xfrm>
            <a:prstGeom prst="ellipse">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txBox="1"/>
            <p:nvPr/>
          </p:nvSpPr>
          <p:spPr>
            <a:xfrm>
              <a:off x="4996800" y="1669525"/>
              <a:ext cx="1718400" cy="66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uli"/>
                  <a:ea typeface="Muli"/>
                  <a:cs typeface="Muli"/>
                  <a:sym typeface="Muli"/>
                </a:rPr>
                <a:t>STANDARDS, ASSESSMENTS &amp; ACCOUNTABILITY</a:t>
              </a:r>
              <a:endParaRPr sz="1000">
                <a:solidFill>
                  <a:srgbClr val="FFFFFF"/>
                </a:solidFill>
                <a:latin typeface="Muli"/>
                <a:ea typeface="Muli"/>
                <a:cs typeface="Muli"/>
                <a:sym typeface="Muli"/>
              </a:endParaRPr>
            </a:p>
          </p:txBody>
        </p:sp>
      </p:grpSp>
      <p:grpSp>
        <p:nvGrpSpPr>
          <p:cNvPr id="487" name="Google Shape;487;p21"/>
          <p:cNvGrpSpPr/>
          <p:nvPr/>
        </p:nvGrpSpPr>
        <p:grpSpPr>
          <a:xfrm>
            <a:off x="4238812" y="2357689"/>
            <a:ext cx="2166000" cy="2166000"/>
            <a:chOff x="4238812" y="2357689"/>
            <a:chExt cx="2166000" cy="2166000"/>
          </a:xfrm>
        </p:grpSpPr>
        <p:sp>
          <p:nvSpPr>
            <p:cNvPr id="488" name="Google Shape;488;p21"/>
            <p:cNvSpPr/>
            <p:nvPr/>
          </p:nvSpPr>
          <p:spPr>
            <a:xfrm>
              <a:off x="4238812" y="2357689"/>
              <a:ext cx="2166000" cy="21660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
            <p:cNvSpPr txBox="1"/>
            <p:nvPr/>
          </p:nvSpPr>
          <p:spPr>
            <a:xfrm>
              <a:off x="4971691" y="3185187"/>
              <a:ext cx="1328400" cy="66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uli"/>
                  <a:ea typeface="Muli"/>
                  <a:cs typeface="Muli"/>
                  <a:sym typeface="Muli"/>
                </a:rPr>
                <a:t>STUDENT SUPPORTS &amp; SCHOOL CLIMATE &amp; CULTURE</a:t>
              </a:r>
              <a:endParaRPr sz="1000">
                <a:solidFill>
                  <a:srgbClr val="FFFFFF"/>
                </a:solidFill>
                <a:latin typeface="Muli"/>
                <a:ea typeface="Muli"/>
                <a:cs typeface="Muli"/>
                <a:sym typeface="Muli"/>
              </a:endParaRPr>
            </a:p>
          </p:txBody>
        </p:sp>
      </p:grpSp>
      <p:grpSp>
        <p:nvGrpSpPr>
          <p:cNvPr id="490" name="Google Shape;490;p21"/>
          <p:cNvGrpSpPr/>
          <p:nvPr/>
        </p:nvGrpSpPr>
        <p:grpSpPr>
          <a:xfrm>
            <a:off x="2983201" y="2357790"/>
            <a:ext cx="2166000" cy="2166000"/>
            <a:chOff x="2983201" y="2357790"/>
            <a:chExt cx="2166000" cy="2166000"/>
          </a:xfrm>
        </p:grpSpPr>
        <p:sp>
          <p:nvSpPr>
            <p:cNvPr id="491" name="Google Shape;491;p21"/>
            <p:cNvSpPr/>
            <p:nvPr/>
          </p:nvSpPr>
          <p:spPr>
            <a:xfrm>
              <a:off x="2983201" y="2357790"/>
              <a:ext cx="2166000" cy="2166000"/>
            </a:xfrm>
            <a:prstGeom prst="ellipse">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txBox="1"/>
            <p:nvPr/>
          </p:nvSpPr>
          <p:spPr>
            <a:xfrm>
              <a:off x="3440406" y="3321362"/>
              <a:ext cx="1328400" cy="66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uli"/>
                  <a:ea typeface="Muli"/>
                  <a:cs typeface="Muli"/>
                  <a:sym typeface="Muli"/>
                </a:rPr>
                <a:t>EARLY LEARNING &amp; LITERACY</a:t>
              </a:r>
              <a:endParaRPr sz="1000">
                <a:solidFill>
                  <a:srgbClr val="FFFFFF"/>
                </a:solidFill>
                <a:latin typeface="Muli"/>
                <a:ea typeface="Muli"/>
                <a:cs typeface="Muli"/>
                <a:sym typeface="Muli"/>
              </a:endParaRPr>
            </a:p>
          </p:txBody>
        </p:sp>
      </p:grpSp>
      <p:grpSp>
        <p:nvGrpSpPr>
          <p:cNvPr id="493" name="Google Shape;493;p21"/>
          <p:cNvGrpSpPr/>
          <p:nvPr/>
        </p:nvGrpSpPr>
        <p:grpSpPr>
          <a:xfrm>
            <a:off x="2591728" y="1143012"/>
            <a:ext cx="2166000" cy="2166000"/>
            <a:chOff x="2591728" y="1143012"/>
            <a:chExt cx="2166000" cy="2166000"/>
          </a:xfrm>
        </p:grpSpPr>
        <p:sp>
          <p:nvSpPr>
            <p:cNvPr id="494" name="Google Shape;494;p21"/>
            <p:cNvSpPr/>
            <p:nvPr/>
          </p:nvSpPr>
          <p:spPr>
            <a:xfrm>
              <a:off x="2591728" y="1143012"/>
              <a:ext cx="2166000" cy="2166000"/>
            </a:xfrm>
            <a:prstGeom prst="ellipse">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1"/>
            <p:cNvSpPr txBox="1"/>
            <p:nvPr/>
          </p:nvSpPr>
          <p:spPr>
            <a:xfrm>
              <a:off x="2681550" y="1818650"/>
              <a:ext cx="1518900" cy="66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Muli"/>
                  <a:ea typeface="Muli"/>
                  <a:cs typeface="Muli"/>
                  <a:sym typeface="Muli"/>
                </a:rPr>
                <a:t>HIGH SCHOOL SUCCESS &amp; POSTSECONDARY CONNECTIONS</a:t>
              </a:r>
              <a:endParaRPr sz="1000">
                <a:solidFill>
                  <a:srgbClr val="FFFFFF"/>
                </a:solidFill>
                <a:latin typeface="Muli"/>
                <a:ea typeface="Muli"/>
                <a:cs typeface="Muli"/>
                <a:sym typeface="Muli"/>
              </a:endParaRPr>
            </a:p>
          </p:txBody>
        </p:sp>
      </p:grpSp>
      <p:sp>
        <p:nvSpPr>
          <p:cNvPr id="496" name="Google Shape;496;p21"/>
          <p:cNvSpPr/>
          <p:nvPr/>
        </p:nvSpPr>
        <p:spPr>
          <a:xfrm>
            <a:off x="4084942" y="1943171"/>
            <a:ext cx="1225800" cy="1225800"/>
          </a:xfrm>
          <a:prstGeom prst="ellipse">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txBox="1"/>
          <p:nvPr/>
        </p:nvSpPr>
        <p:spPr>
          <a:xfrm>
            <a:off x="4084575" y="2219750"/>
            <a:ext cx="1225800" cy="70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FFFFFF"/>
                </a:solidFill>
                <a:latin typeface="Muli"/>
                <a:ea typeface="Muli"/>
                <a:cs typeface="Muli"/>
                <a:sym typeface="Muli"/>
              </a:rPr>
              <a:t>EACH CHILD</a:t>
            </a:r>
            <a:endParaRPr b="1" sz="2600">
              <a:solidFill>
                <a:srgbClr val="FFFFFF"/>
              </a:solidFill>
              <a:latin typeface="Muli"/>
              <a:ea typeface="Muli"/>
              <a:cs typeface="Muli"/>
              <a:sym typeface="Mul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22"/>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03" name="Google Shape;503;p22"/>
          <p:cNvSpPr txBox="1"/>
          <p:nvPr/>
        </p:nvSpPr>
        <p:spPr>
          <a:xfrm>
            <a:off x="-245125" y="3180575"/>
            <a:ext cx="44820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700">
              <a:solidFill>
                <a:schemeClr val="accent1"/>
              </a:solidFill>
              <a:latin typeface="Nixie One"/>
              <a:ea typeface="Nixie One"/>
              <a:cs typeface="Nixie One"/>
              <a:sym typeface="Nixie One"/>
            </a:endParaRPr>
          </a:p>
        </p:txBody>
      </p:sp>
      <p:pic>
        <p:nvPicPr>
          <p:cNvPr id="504" name="Google Shape;504;p22"/>
          <p:cNvPicPr preferRelativeResize="0"/>
          <p:nvPr/>
        </p:nvPicPr>
        <p:blipFill rotWithShape="1">
          <a:blip r:embed="rId3">
            <a:alphaModFix/>
          </a:blip>
          <a:srcRect b="0" l="0" r="0" t="13367"/>
          <a:stretch/>
        </p:blipFill>
        <p:spPr>
          <a:xfrm>
            <a:off x="2861425" y="1454200"/>
            <a:ext cx="5901501" cy="3279375"/>
          </a:xfrm>
          <a:prstGeom prst="rect">
            <a:avLst/>
          </a:prstGeom>
          <a:noFill/>
          <a:ln>
            <a:noFill/>
          </a:ln>
        </p:spPr>
      </p:pic>
      <p:sp>
        <p:nvSpPr>
          <p:cNvPr id="505" name="Google Shape;505;p22"/>
          <p:cNvSpPr txBox="1"/>
          <p:nvPr/>
        </p:nvSpPr>
        <p:spPr>
          <a:xfrm>
            <a:off x="460850" y="2726650"/>
            <a:ext cx="21120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rgbClr val="C6DAEC"/>
                </a:solidFill>
                <a:latin typeface="Muli"/>
                <a:ea typeface="Muli"/>
                <a:cs typeface="Muli"/>
                <a:sym typeface="Muli"/>
              </a:rPr>
              <a:t>What percent of students made academic gains when participating in an SEL program with an academic component?</a:t>
            </a:r>
            <a:endParaRPr b="1" sz="1600">
              <a:solidFill>
                <a:srgbClr val="C6DAEC"/>
              </a:solidFill>
              <a:latin typeface="Muli"/>
              <a:ea typeface="Muli"/>
              <a:cs typeface="Muli"/>
              <a:sym typeface="Muli"/>
            </a:endParaRPr>
          </a:p>
        </p:txBody>
      </p:sp>
      <p:sp>
        <p:nvSpPr>
          <p:cNvPr id="506" name="Google Shape;506;p22"/>
          <p:cNvSpPr txBox="1"/>
          <p:nvPr/>
        </p:nvSpPr>
        <p:spPr>
          <a:xfrm>
            <a:off x="2572850" y="367100"/>
            <a:ext cx="6006000" cy="95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accent2"/>
                </a:solidFill>
                <a:latin typeface="Nixie One"/>
                <a:ea typeface="Nixie One"/>
                <a:cs typeface="Nixie One"/>
                <a:sym typeface="Nixie One"/>
              </a:rPr>
              <a:t>Why Does Social-Emotional Learning Matter?</a:t>
            </a:r>
            <a:endParaRPr sz="2500"/>
          </a:p>
        </p:txBody>
      </p:sp>
      <p:sp>
        <p:nvSpPr>
          <p:cNvPr id="507" name="Google Shape;507;p22"/>
          <p:cNvSpPr/>
          <p:nvPr/>
        </p:nvSpPr>
        <p:spPr>
          <a:xfrm>
            <a:off x="5292150" y="1483525"/>
            <a:ext cx="1073700" cy="224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2"/>
          <p:cNvSpPr/>
          <p:nvPr/>
        </p:nvSpPr>
        <p:spPr>
          <a:xfrm>
            <a:off x="4527100" y="1756800"/>
            <a:ext cx="605100" cy="224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2"/>
          <p:cNvSpPr/>
          <p:nvPr/>
        </p:nvSpPr>
        <p:spPr>
          <a:xfrm>
            <a:off x="4419750" y="1737300"/>
            <a:ext cx="214800" cy="2244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2"/>
          <p:cNvSpPr/>
          <p:nvPr/>
        </p:nvSpPr>
        <p:spPr>
          <a:xfrm rot="10800000">
            <a:off x="1239450" y="1772575"/>
            <a:ext cx="3033900" cy="954300"/>
          </a:xfrm>
          <a:prstGeom prst="bentUpArrow">
            <a:avLst>
              <a:gd fmla="val 25000" name="adj1"/>
              <a:gd fmla="val 25000" name="adj2"/>
              <a:gd fmla="val 2500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3"/>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516" name="Google Shape;516;p23"/>
          <p:cNvPicPr preferRelativeResize="0"/>
          <p:nvPr/>
        </p:nvPicPr>
        <p:blipFill>
          <a:blip r:embed="rId3">
            <a:alphaModFix/>
          </a:blip>
          <a:stretch>
            <a:fillRect/>
          </a:stretch>
        </p:blipFill>
        <p:spPr>
          <a:xfrm>
            <a:off x="5018775" y="362174"/>
            <a:ext cx="3809574" cy="3809549"/>
          </a:xfrm>
          <a:prstGeom prst="rect">
            <a:avLst/>
          </a:prstGeom>
          <a:noFill/>
          <a:ln>
            <a:noFill/>
          </a:ln>
        </p:spPr>
      </p:pic>
      <p:sp>
        <p:nvSpPr>
          <p:cNvPr id="517" name="Google Shape;517;p23"/>
          <p:cNvSpPr txBox="1"/>
          <p:nvPr/>
        </p:nvSpPr>
        <p:spPr>
          <a:xfrm>
            <a:off x="458725" y="1462125"/>
            <a:ext cx="4421400" cy="345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200">
                <a:solidFill>
                  <a:srgbClr val="C6DAEC"/>
                </a:solidFill>
                <a:latin typeface="Muli"/>
                <a:ea typeface="Muli"/>
                <a:cs typeface="Muli"/>
                <a:sym typeface="Muli"/>
              </a:rPr>
              <a:t>Social and emotional learning (SEL) is an integral part of education and human development. SEL is the process through which all young people and adults acquire and apply the knowledge, skills, and attitudes to develop healthy identities, manage emotions and achieve personal and collective goals, feel and show empathy for others, establish and maintain supportive relationships, and make responsible and caring decisions. </a:t>
            </a:r>
            <a:endParaRPr sz="1200">
              <a:solidFill>
                <a:srgbClr val="C6DAEC"/>
              </a:solidFill>
              <a:latin typeface="Muli"/>
              <a:ea typeface="Muli"/>
              <a:cs typeface="Muli"/>
              <a:sym typeface="Muli"/>
            </a:endParaRPr>
          </a:p>
          <a:p>
            <a:pPr indent="0" lvl="0" marL="0" rtl="0" algn="just">
              <a:spcBef>
                <a:spcPts val="1000"/>
              </a:spcBef>
              <a:spcAft>
                <a:spcPts val="0"/>
              </a:spcAft>
              <a:buNone/>
            </a:pPr>
            <a:r>
              <a:rPr lang="en" sz="1200">
                <a:solidFill>
                  <a:srgbClr val="C6DAEC"/>
                </a:solidFill>
                <a:latin typeface="Muli"/>
                <a:ea typeface="Muli"/>
                <a:cs typeface="Muli"/>
                <a:sym typeface="Muli"/>
              </a:rPr>
              <a:t>SEL advances educational equity and excellence through authentic school family-community partnerships to establish learning environments and experiences that feature trusting and collaborative relationships, rigorous and meaningful curriculum and instruction, and ongoing evaluation. SEL can help address various forms of inequity and empower young people and adults to co-create thriving schools and contribute to safe, healthy, and just communities.</a:t>
            </a:r>
            <a:endParaRPr sz="1200">
              <a:solidFill>
                <a:srgbClr val="C6DAEC"/>
              </a:solidFill>
              <a:latin typeface="Muli"/>
              <a:ea typeface="Muli"/>
              <a:cs typeface="Muli"/>
              <a:sym typeface="Muli"/>
            </a:endParaRPr>
          </a:p>
        </p:txBody>
      </p:sp>
      <p:sp>
        <p:nvSpPr>
          <p:cNvPr id="518" name="Google Shape;518;p23"/>
          <p:cNvSpPr txBox="1"/>
          <p:nvPr>
            <p:ph idx="4294967295" type="title"/>
          </p:nvPr>
        </p:nvSpPr>
        <p:spPr>
          <a:xfrm>
            <a:off x="1508625" y="514575"/>
            <a:ext cx="3605700" cy="64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CASEL’s Updated Definition of Social &amp; Emotional Learning</a:t>
            </a:r>
            <a:endParaRPr b="1"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4"/>
          <p:cNvSpPr txBox="1"/>
          <p:nvPr>
            <p:ph type="ctrTitle"/>
          </p:nvPr>
        </p:nvSpPr>
        <p:spPr>
          <a:xfrm>
            <a:off x="732000" y="1991825"/>
            <a:ext cx="75348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100"/>
              <a:t>What percent of </a:t>
            </a:r>
            <a:r>
              <a:rPr b="1" lang="en" sz="3100" u="sng"/>
              <a:t>restraints</a:t>
            </a:r>
            <a:r>
              <a:rPr b="1" lang="en" sz="3100"/>
              <a:t> involved students with disabilities during the 2019 - 2020 academic school year?</a:t>
            </a:r>
            <a:endParaRPr b="1" sz="2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5"/>
          <p:cNvSpPr txBox="1"/>
          <p:nvPr>
            <p:ph type="ctrTitle"/>
          </p:nvPr>
        </p:nvSpPr>
        <p:spPr>
          <a:xfrm>
            <a:off x="2743200" y="1735750"/>
            <a:ext cx="5638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000"/>
              <a:t>78%</a:t>
            </a:r>
            <a:endParaRPr b="1" sz="6000"/>
          </a:p>
        </p:txBody>
      </p:sp>
      <p:sp>
        <p:nvSpPr>
          <p:cNvPr id="529" name="Google Shape;529;p25"/>
          <p:cNvSpPr txBox="1"/>
          <p:nvPr>
            <p:ph idx="1" type="subTitle"/>
          </p:nvPr>
        </p:nvSpPr>
        <p:spPr>
          <a:xfrm>
            <a:off x="2743200" y="2821000"/>
            <a:ext cx="59628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10,944 students with an Individualized Education Plan (IEP)</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6"/>
          <p:cNvSpPr txBox="1"/>
          <p:nvPr>
            <p:ph type="ctrTitle"/>
          </p:nvPr>
        </p:nvSpPr>
        <p:spPr>
          <a:xfrm>
            <a:off x="732000" y="1991825"/>
            <a:ext cx="75348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100"/>
              <a:t>What percent of </a:t>
            </a:r>
            <a:r>
              <a:rPr b="1" lang="en" sz="3100" u="sng"/>
              <a:t>seclusions</a:t>
            </a:r>
            <a:r>
              <a:rPr b="1" lang="en" sz="3100"/>
              <a:t> involved students with disabilities during the 2019 - 2020 academic school year?</a:t>
            </a:r>
            <a:endParaRPr b="1" sz="2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27"/>
          <p:cNvSpPr txBox="1"/>
          <p:nvPr>
            <p:ph type="ctrTitle"/>
          </p:nvPr>
        </p:nvSpPr>
        <p:spPr>
          <a:xfrm>
            <a:off x="2743200" y="1735750"/>
            <a:ext cx="5638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6000"/>
              <a:t>80%</a:t>
            </a:r>
            <a:endParaRPr b="1" sz="6000"/>
          </a:p>
        </p:txBody>
      </p:sp>
      <p:sp>
        <p:nvSpPr>
          <p:cNvPr id="540" name="Google Shape;540;p27"/>
          <p:cNvSpPr txBox="1"/>
          <p:nvPr>
            <p:ph idx="1" type="subTitle"/>
          </p:nvPr>
        </p:nvSpPr>
        <p:spPr>
          <a:xfrm>
            <a:off x="2743200" y="2821004"/>
            <a:ext cx="56961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6,037 </a:t>
            </a:r>
            <a:r>
              <a:rPr lang="en" sz="1600"/>
              <a:t>students with an Individualized Education Plan (IEP)</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8"/>
          <p:cNvSpPr txBox="1"/>
          <p:nvPr>
            <p:ph type="title"/>
          </p:nvPr>
        </p:nvSpPr>
        <p:spPr>
          <a:xfrm>
            <a:off x="1893425" y="1061450"/>
            <a:ext cx="6783300" cy="693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3400"/>
              <a:t>Restraint </a:t>
            </a:r>
            <a:r>
              <a:rPr lang="en" sz="3400"/>
              <a:t>Rate of Students Without Disabilities</a:t>
            </a:r>
            <a:endParaRPr sz="3400"/>
          </a:p>
        </p:txBody>
      </p:sp>
      <p:sp>
        <p:nvSpPr>
          <p:cNvPr id="546" name="Google Shape;546;p28"/>
          <p:cNvSpPr txBox="1"/>
          <p:nvPr>
            <p:ph idx="3" type="body"/>
          </p:nvPr>
        </p:nvSpPr>
        <p:spPr>
          <a:xfrm>
            <a:off x="1667825" y="1652700"/>
            <a:ext cx="7008900" cy="886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500">
                <a:solidFill>
                  <a:srgbClr val="19BBD5"/>
                </a:solidFill>
              </a:rPr>
              <a:t>22%</a:t>
            </a:r>
            <a:endParaRPr b="1" sz="2500">
              <a:solidFill>
                <a:srgbClr val="19BBD5"/>
              </a:solidFill>
            </a:endParaRPr>
          </a:p>
          <a:p>
            <a:pPr indent="0" lvl="0" marL="0" rtl="0" algn="l">
              <a:spcBef>
                <a:spcPts val="600"/>
              </a:spcBef>
              <a:spcAft>
                <a:spcPts val="0"/>
              </a:spcAft>
              <a:buNone/>
            </a:pPr>
            <a:r>
              <a:rPr lang="en" sz="1800"/>
              <a:t>3,064 students without an Individualized Education Plan (IEP)</a:t>
            </a:r>
            <a:endParaRPr sz="1800"/>
          </a:p>
        </p:txBody>
      </p:sp>
      <p:sp>
        <p:nvSpPr>
          <p:cNvPr id="547" name="Google Shape;547;p28"/>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48" name="Google Shape;548;p28"/>
          <p:cNvSpPr txBox="1"/>
          <p:nvPr/>
        </p:nvSpPr>
        <p:spPr>
          <a:xfrm>
            <a:off x="1893425" y="2567100"/>
            <a:ext cx="7008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chemeClr val="accent2"/>
                </a:solidFill>
                <a:latin typeface="Nixie One"/>
                <a:ea typeface="Nixie One"/>
                <a:cs typeface="Nixie One"/>
                <a:sym typeface="Nixie One"/>
              </a:rPr>
              <a:t>S</a:t>
            </a:r>
            <a:r>
              <a:rPr b="1" lang="en" sz="3400">
                <a:solidFill>
                  <a:schemeClr val="accent2"/>
                </a:solidFill>
                <a:latin typeface="Nixie One"/>
                <a:ea typeface="Nixie One"/>
                <a:cs typeface="Nixie One"/>
                <a:sym typeface="Nixie One"/>
              </a:rPr>
              <a:t>eclusion </a:t>
            </a:r>
            <a:r>
              <a:rPr lang="en" sz="3400">
                <a:solidFill>
                  <a:schemeClr val="accent2"/>
                </a:solidFill>
                <a:latin typeface="Nixie One"/>
                <a:ea typeface="Nixie One"/>
                <a:cs typeface="Nixie One"/>
                <a:sym typeface="Nixie One"/>
              </a:rPr>
              <a:t>Rate of Students Without Disabilities</a:t>
            </a:r>
            <a:endParaRPr sz="3400">
              <a:solidFill>
                <a:schemeClr val="accent2"/>
              </a:solidFill>
              <a:latin typeface="Nixie One"/>
              <a:ea typeface="Nixie One"/>
              <a:cs typeface="Nixie One"/>
              <a:sym typeface="Nixie One"/>
            </a:endParaRPr>
          </a:p>
        </p:txBody>
      </p:sp>
      <p:sp>
        <p:nvSpPr>
          <p:cNvPr id="549" name="Google Shape;549;p28"/>
          <p:cNvSpPr txBox="1"/>
          <p:nvPr>
            <p:ph idx="3" type="body"/>
          </p:nvPr>
        </p:nvSpPr>
        <p:spPr>
          <a:xfrm>
            <a:off x="1667825" y="3798600"/>
            <a:ext cx="7008900" cy="886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500">
                <a:solidFill>
                  <a:srgbClr val="19BBD5"/>
                </a:solidFill>
              </a:rPr>
              <a:t>20%</a:t>
            </a:r>
            <a:endParaRPr b="1" sz="2500">
              <a:solidFill>
                <a:srgbClr val="19BBD5"/>
              </a:solidFill>
            </a:endParaRPr>
          </a:p>
          <a:p>
            <a:pPr indent="0" lvl="0" marL="0" rtl="0" algn="l">
              <a:spcBef>
                <a:spcPts val="600"/>
              </a:spcBef>
              <a:spcAft>
                <a:spcPts val="0"/>
              </a:spcAft>
              <a:buNone/>
            </a:pPr>
            <a:r>
              <a:rPr lang="en" sz="1800"/>
              <a:t>1,523</a:t>
            </a:r>
            <a:r>
              <a:rPr lang="en" sz="1800"/>
              <a:t> students without an Individualized Education Plan (IEP)</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29"/>
          <p:cNvSpPr txBox="1"/>
          <p:nvPr>
            <p:ph type="ctrTitle"/>
          </p:nvPr>
        </p:nvSpPr>
        <p:spPr>
          <a:xfrm>
            <a:off x="2743200" y="2318000"/>
            <a:ext cx="5638800" cy="172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Rule Ohio Revised Code 3301-35-15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sz="3000"/>
              <a:t>Each School District shall implement PBIS on a system-wide basis. </a:t>
            </a:r>
            <a:endParaRPr sz="3000"/>
          </a:p>
        </p:txBody>
      </p:sp>
      <p:sp>
        <p:nvSpPr>
          <p:cNvPr id="555" name="Google Shape;555;p29"/>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FFFFFF"/>
                </a:solidFill>
                <a:latin typeface="Nixie One"/>
                <a:ea typeface="Nixie One"/>
                <a:cs typeface="Nixie One"/>
                <a:sym typeface="Nixie One"/>
              </a:rPr>
              <a:t>#</a:t>
            </a:r>
            <a:r>
              <a:rPr b="1" lang="en" sz="4800">
                <a:solidFill>
                  <a:srgbClr val="FFFFFF"/>
                </a:solidFill>
                <a:latin typeface="Nixie One"/>
                <a:ea typeface="Nixie One"/>
                <a:cs typeface="Nixie One"/>
                <a:sym typeface="Nixie One"/>
              </a:rPr>
              <a:t>1</a:t>
            </a:r>
            <a:endParaRPr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2"/>
          <p:cNvSpPr txBox="1"/>
          <p:nvPr>
            <p:ph type="title"/>
          </p:nvPr>
        </p:nvSpPr>
        <p:spPr>
          <a:xfrm>
            <a:off x="2362375" y="389625"/>
            <a:ext cx="49443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Behavior Support </a:t>
            </a:r>
            <a:r>
              <a:rPr lang="en"/>
              <a:t>Team Presentation</a:t>
            </a:r>
            <a:endParaRPr/>
          </a:p>
        </p:txBody>
      </p:sp>
      <p:sp>
        <p:nvSpPr>
          <p:cNvPr id="343" name="Google Shape;343;p12"/>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44" name="Google Shape;344;p12"/>
          <p:cNvSpPr txBox="1"/>
          <p:nvPr/>
        </p:nvSpPr>
        <p:spPr>
          <a:xfrm>
            <a:off x="1183063" y="3752229"/>
            <a:ext cx="1359600" cy="67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uli"/>
                <a:ea typeface="Muli"/>
                <a:cs typeface="Muli"/>
                <a:sym typeface="Muli"/>
              </a:rPr>
              <a:t>Jennifer Crum</a:t>
            </a:r>
            <a:br>
              <a:rPr lang="en">
                <a:latin typeface="Muli"/>
                <a:ea typeface="Muli"/>
                <a:cs typeface="Muli"/>
                <a:sym typeface="Muli"/>
              </a:rPr>
            </a:br>
            <a:r>
              <a:rPr lang="en" sz="800">
                <a:solidFill>
                  <a:schemeClr val="dk2"/>
                </a:solidFill>
                <a:latin typeface="Muli"/>
                <a:ea typeface="Muli"/>
                <a:cs typeface="Muli"/>
                <a:sym typeface="Muli"/>
              </a:rPr>
              <a:t>Director of </a:t>
            </a:r>
            <a:endParaRPr sz="800">
              <a:solidFill>
                <a:schemeClr val="dk2"/>
              </a:solidFill>
              <a:latin typeface="Muli"/>
              <a:ea typeface="Muli"/>
              <a:cs typeface="Muli"/>
              <a:sym typeface="Muli"/>
            </a:endParaRPr>
          </a:p>
          <a:p>
            <a:pPr indent="0" lvl="0" marL="0" rtl="0" algn="ctr">
              <a:spcBef>
                <a:spcPts val="400"/>
              </a:spcBef>
              <a:spcAft>
                <a:spcPts val="0"/>
              </a:spcAft>
              <a:buNone/>
            </a:pPr>
            <a:r>
              <a:rPr lang="en" sz="800">
                <a:solidFill>
                  <a:schemeClr val="dk2"/>
                </a:solidFill>
                <a:latin typeface="Muli"/>
                <a:ea typeface="Muli"/>
                <a:cs typeface="Muli"/>
                <a:sym typeface="Muli"/>
              </a:rPr>
              <a:t>Student Services</a:t>
            </a:r>
            <a:endParaRPr>
              <a:latin typeface="Muli"/>
              <a:ea typeface="Muli"/>
              <a:cs typeface="Muli"/>
              <a:sym typeface="Muli"/>
            </a:endParaRPr>
          </a:p>
          <a:p>
            <a:pPr indent="0" lvl="0" marL="0" rtl="0" algn="ctr">
              <a:spcBef>
                <a:spcPts val="400"/>
              </a:spcBef>
              <a:spcAft>
                <a:spcPts val="400"/>
              </a:spcAft>
              <a:buNone/>
            </a:pPr>
            <a:r>
              <a:t/>
            </a:r>
            <a:endParaRPr>
              <a:latin typeface="Muli"/>
              <a:ea typeface="Muli"/>
              <a:cs typeface="Muli"/>
              <a:sym typeface="Muli"/>
            </a:endParaRPr>
          </a:p>
        </p:txBody>
      </p:sp>
      <p:sp>
        <p:nvSpPr>
          <p:cNvPr id="345" name="Google Shape;345;p12"/>
          <p:cNvSpPr txBox="1"/>
          <p:nvPr/>
        </p:nvSpPr>
        <p:spPr>
          <a:xfrm>
            <a:off x="2831997" y="3752229"/>
            <a:ext cx="1359600" cy="67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uli"/>
                <a:ea typeface="Muli"/>
                <a:cs typeface="Muli"/>
                <a:sym typeface="Muli"/>
              </a:rPr>
              <a:t>Cathy Csanyi</a:t>
            </a:r>
            <a:br>
              <a:rPr lang="en">
                <a:latin typeface="Muli"/>
                <a:ea typeface="Muli"/>
                <a:cs typeface="Muli"/>
                <a:sym typeface="Muli"/>
              </a:rPr>
            </a:br>
            <a:r>
              <a:rPr lang="en" sz="800">
                <a:solidFill>
                  <a:schemeClr val="dk2"/>
                </a:solidFill>
                <a:latin typeface="Muli"/>
                <a:ea typeface="Muli"/>
                <a:cs typeface="Muli"/>
                <a:sym typeface="Muli"/>
              </a:rPr>
              <a:t>Educational </a:t>
            </a:r>
            <a:endParaRPr sz="800">
              <a:solidFill>
                <a:schemeClr val="dk2"/>
              </a:solidFill>
              <a:latin typeface="Muli"/>
              <a:ea typeface="Muli"/>
              <a:cs typeface="Muli"/>
              <a:sym typeface="Muli"/>
            </a:endParaRPr>
          </a:p>
          <a:p>
            <a:pPr indent="0" lvl="0" marL="0" rtl="0" algn="ctr">
              <a:spcBef>
                <a:spcPts val="400"/>
              </a:spcBef>
              <a:spcAft>
                <a:spcPts val="0"/>
              </a:spcAft>
              <a:buNone/>
            </a:pPr>
            <a:r>
              <a:rPr lang="en" sz="800">
                <a:solidFill>
                  <a:schemeClr val="dk2"/>
                </a:solidFill>
                <a:latin typeface="Muli"/>
                <a:ea typeface="Muli"/>
                <a:cs typeface="Muli"/>
                <a:sym typeface="Muli"/>
              </a:rPr>
              <a:t>Consultant</a:t>
            </a:r>
            <a:endParaRPr sz="800">
              <a:solidFill>
                <a:schemeClr val="dk2"/>
              </a:solidFill>
              <a:latin typeface="Muli"/>
              <a:ea typeface="Muli"/>
              <a:cs typeface="Muli"/>
              <a:sym typeface="Muli"/>
            </a:endParaRPr>
          </a:p>
          <a:p>
            <a:pPr indent="0" lvl="0" marL="0" rtl="0" algn="ctr">
              <a:spcBef>
                <a:spcPts val="400"/>
              </a:spcBef>
              <a:spcAft>
                <a:spcPts val="0"/>
              </a:spcAft>
              <a:buNone/>
            </a:pPr>
            <a:r>
              <a:rPr lang="en" sz="800">
                <a:solidFill>
                  <a:schemeClr val="dk2"/>
                </a:solidFill>
                <a:latin typeface="Muli"/>
                <a:ea typeface="Muli"/>
                <a:cs typeface="Muli"/>
                <a:sym typeface="Muli"/>
              </a:rPr>
              <a:t>PBIS</a:t>
            </a:r>
            <a:endParaRPr sz="800">
              <a:solidFill>
                <a:schemeClr val="dk2"/>
              </a:solidFill>
              <a:latin typeface="Muli"/>
              <a:ea typeface="Muli"/>
              <a:cs typeface="Muli"/>
              <a:sym typeface="Muli"/>
            </a:endParaRPr>
          </a:p>
          <a:p>
            <a:pPr indent="0" lvl="0" marL="0" rtl="0" algn="ctr">
              <a:spcBef>
                <a:spcPts val="400"/>
              </a:spcBef>
              <a:spcAft>
                <a:spcPts val="400"/>
              </a:spcAft>
              <a:buNone/>
            </a:pPr>
            <a:r>
              <a:t/>
            </a:r>
            <a:endParaRPr>
              <a:latin typeface="Muli"/>
              <a:ea typeface="Muli"/>
              <a:cs typeface="Muli"/>
              <a:sym typeface="Muli"/>
            </a:endParaRPr>
          </a:p>
        </p:txBody>
      </p:sp>
      <p:sp>
        <p:nvSpPr>
          <p:cNvPr id="346" name="Google Shape;346;p12"/>
          <p:cNvSpPr txBox="1"/>
          <p:nvPr/>
        </p:nvSpPr>
        <p:spPr>
          <a:xfrm>
            <a:off x="4468730" y="3752229"/>
            <a:ext cx="1359600" cy="67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uli"/>
                <a:ea typeface="Muli"/>
                <a:cs typeface="Muli"/>
                <a:sym typeface="Muli"/>
              </a:rPr>
              <a:t>Ang Fetter</a:t>
            </a:r>
            <a:endParaRPr b="1" sz="1200">
              <a:solidFill>
                <a:schemeClr val="dk1"/>
              </a:solidFill>
              <a:latin typeface="Muli"/>
              <a:ea typeface="Muli"/>
              <a:cs typeface="Muli"/>
              <a:sym typeface="Muli"/>
            </a:endParaRPr>
          </a:p>
          <a:p>
            <a:pPr indent="0" lvl="0" marL="0" rtl="0" algn="ctr">
              <a:spcBef>
                <a:spcPts val="400"/>
              </a:spcBef>
              <a:spcAft>
                <a:spcPts val="0"/>
              </a:spcAft>
              <a:buNone/>
            </a:pPr>
            <a:r>
              <a:rPr lang="en" sz="800">
                <a:solidFill>
                  <a:schemeClr val="dk2"/>
                </a:solidFill>
                <a:latin typeface="Muli"/>
                <a:ea typeface="Muli"/>
                <a:cs typeface="Muli"/>
                <a:sym typeface="Muli"/>
              </a:rPr>
              <a:t>Special Education Consultant</a:t>
            </a:r>
            <a:endParaRPr sz="800">
              <a:solidFill>
                <a:schemeClr val="dk2"/>
              </a:solidFill>
              <a:latin typeface="Muli"/>
              <a:ea typeface="Muli"/>
              <a:cs typeface="Muli"/>
              <a:sym typeface="Muli"/>
            </a:endParaRPr>
          </a:p>
          <a:p>
            <a:pPr indent="0" lvl="0" marL="0" rtl="0" algn="ctr">
              <a:spcBef>
                <a:spcPts val="400"/>
              </a:spcBef>
              <a:spcAft>
                <a:spcPts val="400"/>
              </a:spcAft>
              <a:buNone/>
            </a:pPr>
            <a:r>
              <a:rPr lang="en" sz="800">
                <a:solidFill>
                  <a:schemeClr val="dk2"/>
                </a:solidFill>
                <a:latin typeface="Muli"/>
                <a:ea typeface="Muli"/>
                <a:cs typeface="Muli"/>
                <a:sym typeface="Muli"/>
              </a:rPr>
              <a:t>BCaBA</a:t>
            </a:r>
            <a:endParaRPr sz="800">
              <a:solidFill>
                <a:schemeClr val="dk2"/>
              </a:solidFill>
              <a:latin typeface="Muli"/>
              <a:ea typeface="Muli"/>
              <a:cs typeface="Muli"/>
              <a:sym typeface="Muli"/>
            </a:endParaRPr>
          </a:p>
        </p:txBody>
      </p:sp>
      <p:sp>
        <p:nvSpPr>
          <p:cNvPr id="347" name="Google Shape;347;p12"/>
          <p:cNvSpPr txBox="1"/>
          <p:nvPr/>
        </p:nvSpPr>
        <p:spPr>
          <a:xfrm>
            <a:off x="6040039" y="3752229"/>
            <a:ext cx="1359600" cy="670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uli"/>
                <a:ea typeface="Muli"/>
                <a:cs typeface="Muli"/>
                <a:sym typeface="Muli"/>
              </a:rPr>
              <a:t>Ann Pfister</a:t>
            </a:r>
            <a:endParaRPr b="1" sz="1200">
              <a:solidFill>
                <a:schemeClr val="dk1"/>
              </a:solidFill>
              <a:latin typeface="Muli"/>
              <a:ea typeface="Muli"/>
              <a:cs typeface="Muli"/>
              <a:sym typeface="Muli"/>
            </a:endParaRPr>
          </a:p>
          <a:p>
            <a:pPr indent="0" lvl="0" marL="0" rtl="0" algn="ctr">
              <a:spcBef>
                <a:spcPts val="400"/>
              </a:spcBef>
              <a:spcAft>
                <a:spcPts val="0"/>
              </a:spcAft>
              <a:buNone/>
            </a:pPr>
            <a:r>
              <a:rPr lang="en" sz="800">
                <a:solidFill>
                  <a:schemeClr val="dk2"/>
                </a:solidFill>
                <a:latin typeface="Muli"/>
                <a:ea typeface="Muli"/>
                <a:cs typeface="Muli"/>
                <a:sym typeface="Muli"/>
              </a:rPr>
              <a:t>Educational </a:t>
            </a:r>
            <a:endParaRPr sz="800">
              <a:solidFill>
                <a:schemeClr val="dk2"/>
              </a:solidFill>
              <a:latin typeface="Muli"/>
              <a:ea typeface="Muli"/>
              <a:cs typeface="Muli"/>
              <a:sym typeface="Muli"/>
            </a:endParaRPr>
          </a:p>
          <a:p>
            <a:pPr indent="0" lvl="0" marL="0" rtl="0" algn="ctr">
              <a:spcBef>
                <a:spcPts val="400"/>
              </a:spcBef>
              <a:spcAft>
                <a:spcPts val="0"/>
              </a:spcAft>
              <a:buNone/>
            </a:pPr>
            <a:r>
              <a:rPr lang="en" sz="800">
                <a:solidFill>
                  <a:schemeClr val="dk2"/>
                </a:solidFill>
                <a:latin typeface="Muli"/>
                <a:ea typeface="Muli"/>
                <a:cs typeface="Muli"/>
                <a:sym typeface="Muli"/>
              </a:rPr>
              <a:t>Consultant</a:t>
            </a:r>
            <a:endParaRPr sz="800">
              <a:solidFill>
                <a:schemeClr val="dk2"/>
              </a:solidFill>
              <a:latin typeface="Muli"/>
              <a:ea typeface="Muli"/>
              <a:cs typeface="Muli"/>
              <a:sym typeface="Muli"/>
            </a:endParaRPr>
          </a:p>
          <a:p>
            <a:pPr indent="0" lvl="0" marL="0" rtl="0" algn="ctr">
              <a:spcBef>
                <a:spcPts val="400"/>
              </a:spcBef>
              <a:spcAft>
                <a:spcPts val="0"/>
              </a:spcAft>
              <a:buNone/>
            </a:pPr>
            <a:r>
              <a:rPr lang="en" sz="800">
                <a:solidFill>
                  <a:schemeClr val="dk2"/>
                </a:solidFill>
                <a:latin typeface="Muli"/>
                <a:ea typeface="Muli"/>
                <a:cs typeface="Muli"/>
                <a:sym typeface="Muli"/>
              </a:rPr>
              <a:t>Trauma &amp; Resiliency</a:t>
            </a:r>
            <a:endParaRPr sz="800">
              <a:solidFill>
                <a:schemeClr val="dk2"/>
              </a:solidFill>
              <a:latin typeface="Muli"/>
              <a:ea typeface="Muli"/>
              <a:cs typeface="Muli"/>
              <a:sym typeface="Muli"/>
            </a:endParaRPr>
          </a:p>
          <a:p>
            <a:pPr indent="0" lvl="0" marL="0" rtl="0" algn="ctr">
              <a:spcBef>
                <a:spcPts val="400"/>
              </a:spcBef>
              <a:spcAft>
                <a:spcPts val="400"/>
              </a:spcAft>
              <a:buNone/>
            </a:pPr>
            <a:r>
              <a:t/>
            </a:r>
            <a:endParaRPr>
              <a:latin typeface="Muli"/>
              <a:ea typeface="Muli"/>
              <a:cs typeface="Muli"/>
              <a:sym typeface="Muli"/>
            </a:endParaRPr>
          </a:p>
        </p:txBody>
      </p:sp>
      <p:pic>
        <p:nvPicPr>
          <p:cNvPr id="348" name="Google Shape;348;p12"/>
          <p:cNvPicPr preferRelativeResize="0"/>
          <p:nvPr/>
        </p:nvPicPr>
        <p:blipFill>
          <a:blip r:embed="rId3">
            <a:alphaModFix/>
          </a:blip>
          <a:stretch>
            <a:fillRect/>
          </a:stretch>
        </p:blipFill>
        <p:spPr>
          <a:xfrm>
            <a:off x="1183075" y="1994038"/>
            <a:ext cx="1338851" cy="1622850"/>
          </a:xfrm>
          <a:prstGeom prst="rect">
            <a:avLst/>
          </a:prstGeom>
          <a:noFill/>
          <a:ln>
            <a:noFill/>
          </a:ln>
        </p:spPr>
      </p:pic>
      <p:pic>
        <p:nvPicPr>
          <p:cNvPr id="349" name="Google Shape;349;p12"/>
          <p:cNvPicPr preferRelativeResize="0"/>
          <p:nvPr/>
        </p:nvPicPr>
        <p:blipFill>
          <a:blip r:embed="rId4">
            <a:alphaModFix/>
          </a:blip>
          <a:stretch>
            <a:fillRect/>
          </a:stretch>
        </p:blipFill>
        <p:spPr>
          <a:xfrm>
            <a:off x="2882325" y="1994050"/>
            <a:ext cx="1258950" cy="1622850"/>
          </a:xfrm>
          <a:prstGeom prst="rect">
            <a:avLst/>
          </a:prstGeom>
          <a:noFill/>
          <a:ln>
            <a:noFill/>
          </a:ln>
        </p:spPr>
      </p:pic>
      <p:pic>
        <p:nvPicPr>
          <p:cNvPr id="350" name="Google Shape;350;p12"/>
          <p:cNvPicPr preferRelativeResize="0"/>
          <p:nvPr/>
        </p:nvPicPr>
        <p:blipFill>
          <a:blip r:embed="rId5">
            <a:alphaModFix/>
          </a:blip>
          <a:stretch>
            <a:fillRect/>
          </a:stretch>
        </p:blipFill>
        <p:spPr>
          <a:xfrm>
            <a:off x="4580287" y="1994050"/>
            <a:ext cx="1136520" cy="1622850"/>
          </a:xfrm>
          <a:prstGeom prst="rect">
            <a:avLst/>
          </a:prstGeom>
          <a:noFill/>
          <a:ln>
            <a:noFill/>
          </a:ln>
        </p:spPr>
      </p:pic>
      <p:pic>
        <p:nvPicPr>
          <p:cNvPr id="351" name="Google Shape;351;p12"/>
          <p:cNvPicPr preferRelativeResize="0"/>
          <p:nvPr/>
        </p:nvPicPr>
        <p:blipFill>
          <a:blip r:embed="rId6">
            <a:alphaModFix/>
          </a:blip>
          <a:stretch>
            <a:fillRect/>
          </a:stretch>
        </p:blipFill>
        <p:spPr>
          <a:xfrm>
            <a:off x="6050425" y="1957340"/>
            <a:ext cx="1338850" cy="16962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0"/>
          <p:cNvSpPr txBox="1"/>
          <p:nvPr>
            <p:ph idx="4294967295" type="title"/>
          </p:nvPr>
        </p:nvSpPr>
        <p:spPr>
          <a:xfrm>
            <a:off x="3996075" y="3127400"/>
            <a:ext cx="3753000" cy="1635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561" name="Google Shape;561;p30"/>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descr="What is Social and Emotional Learning (SEL)? CASEL defined the term 26 years ago and is joined by educators, students, parents, and community leaders to help answer that question. &#10;&#10;Everyone has a role to play to ensure high-quality SEL is an essential part of PK-12 education. Join us in speaking up about SEL as an education priority and connect your own community to SEL knowledge and resources.&#10;&#10;Learn more: https://casel.org/sel-framework/" id="562" name="Google Shape;562;p30" title="What is Social and Emotional Learning (SEL)?">
            <a:hlinkClick r:id="rId3"/>
          </p:cNvPr>
          <p:cNvPicPr preferRelativeResize="0"/>
          <p:nvPr/>
        </p:nvPicPr>
        <p:blipFill>
          <a:blip r:embed="rId4">
            <a:alphaModFix/>
          </a:blip>
          <a:stretch>
            <a:fillRect/>
          </a:stretch>
        </p:blipFill>
        <p:spPr>
          <a:xfrm>
            <a:off x="1536575" y="851700"/>
            <a:ext cx="5931025" cy="3400750"/>
          </a:xfrm>
          <a:prstGeom prst="rect">
            <a:avLst/>
          </a:prstGeom>
          <a:noFill/>
          <a:ln>
            <a:noFill/>
          </a:ln>
        </p:spPr>
      </p:pic>
      <p:grpSp>
        <p:nvGrpSpPr>
          <p:cNvPr id="563" name="Google Shape;563;p30"/>
          <p:cNvGrpSpPr/>
          <p:nvPr/>
        </p:nvGrpSpPr>
        <p:grpSpPr>
          <a:xfrm>
            <a:off x="646158" y="602239"/>
            <a:ext cx="7681356" cy="4068107"/>
            <a:chOff x="3438912" y="1241123"/>
            <a:chExt cx="5046552" cy="2953897"/>
          </a:xfrm>
        </p:grpSpPr>
        <p:sp>
          <p:nvSpPr>
            <p:cNvPr id="564" name="Google Shape;564;p30"/>
            <p:cNvSpPr/>
            <p:nvPr/>
          </p:nvSpPr>
          <p:spPr>
            <a:xfrm>
              <a:off x="3851203" y="1241123"/>
              <a:ext cx="4219613" cy="2824440"/>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30"/>
            <p:cNvSpPr/>
            <p:nvPr/>
          </p:nvSpPr>
          <p:spPr>
            <a:xfrm>
              <a:off x="3438912" y="4117212"/>
              <a:ext cx="5046552" cy="7780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30"/>
            <p:cNvSpPr/>
            <p:nvPr/>
          </p:nvSpPr>
          <p:spPr>
            <a:xfrm>
              <a:off x="3438912" y="4055026"/>
              <a:ext cx="5045774" cy="62246"/>
            </a:xfrm>
            <a:custGeom>
              <a:rect b="b" l="l" r="r" t="t"/>
              <a:pathLst>
                <a:path extrusionOk="0" h="76142" w="6172200">
                  <a:moveTo>
                    <a:pt x="0" y="76143"/>
                  </a:moveTo>
                  <a:lnTo>
                    <a:pt x="6172200" y="76143"/>
                  </a:lnTo>
                  <a:lnTo>
                    <a:pt x="6172200" y="0"/>
                  </a:lnTo>
                  <a:lnTo>
                    <a:pt x="0" y="0"/>
                  </a:lnTo>
                  <a:close/>
                </a:path>
              </a:pathLst>
            </a:custGeom>
            <a:solidFill>
              <a:srgbClr val="0E293C"/>
            </a:solidFill>
            <a:ln cap="flat" cmpd="sng" w="19050">
              <a:solidFill>
                <a:srgbClr val="19BB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30"/>
            <p:cNvSpPr/>
            <p:nvPr/>
          </p:nvSpPr>
          <p:spPr>
            <a:xfrm>
              <a:off x="5585935" y="4055026"/>
              <a:ext cx="738956" cy="38904"/>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gradFill>
              <a:gsLst>
                <a:gs pos="0">
                  <a:srgbClr val="3393E2"/>
                </a:gs>
                <a:gs pos="100000">
                  <a:srgbClr val="00E2C7"/>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1"/>
          <p:cNvSpPr txBox="1"/>
          <p:nvPr>
            <p:ph idx="4294967295" type="title"/>
          </p:nvPr>
        </p:nvSpPr>
        <p:spPr>
          <a:xfrm>
            <a:off x="436375" y="935125"/>
            <a:ext cx="7925100" cy="85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400"/>
              <a:t>Social Emotional Learning</a:t>
            </a:r>
            <a:endParaRPr b="1" sz="2400"/>
          </a:p>
          <a:p>
            <a:pPr indent="0" lvl="0" marL="0" rtl="0" algn="ctr">
              <a:spcBef>
                <a:spcPts val="0"/>
              </a:spcBef>
              <a:spcAft>
                <a:spcPts val="0"/>
              </a:spcAft>
              <a:buNone/>
            </a:pPr>
            <a:r>
              <a:rPr b="1" lang="en" sz="2000"/>
              <a:t>Trauma-Sensitive Practices</a:t>
            </a:r>
            <a:endParaRPr b="1" sz="2000"/>
          </a:p>
        </p:txBody>
      </p:sp>
      <p:sp>
        <p:nvSpPr>
          <p:cNvPr id="573" name="Google Shape;573;p31"/>
          <p:cNvSpPr/>
          <p:nvPr/>
        </p:nvSpPr>
        <p:spPr>
          <a:xfrm>
            <a:off x="436375" y="1879850"/>
            <a:ext cx="3962700" cy="2928300"/>
          </a:xfrm>
          <a:prstGeom prst="hexagon">
            <a:avLst>
              <a:gd fmla="val 29110" name="adj"/>
              <a:gd fmla="val 115470" name="vf"/>
            </a:avLst>
          </a:prstGeom>
          <a:noFill/>
          <a:ln cap="flat" cmpd="sng" w="9525">
            <a:solidFill>
              <a:srgbClr val="19BBD5"/>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C6DAEC"/>
              </a:solidFill>
              <a:latin typeface="Muli"/>
              <a:ea typeface="Muli"/>
              <a:cs typeface="Muli"/>
              <a:sym typeface="Muli"/>
            </a:endParaRPr>
          </a:p>
          <a:p>
            <a:pPr indent="0" lvl="0" marL="0" rtl="0" algn="l">
              <a:spcBef>
                <a:spcPts val="0"/>
              </a:spcBef>
              <a:spcAft>
                <a:spcPts val="0"/>
              </a:spcAft>
              <a:buNone/>
            </a:pPr>
            <a:r>
              <a:t/>
            </a:r>
            <a:endParaRPr b="1">
              <a:solidFill>
                <a:srgbClr val="C6DAEC"/>
              </a:solidFill>
              <a:latin typeface="Muli"/>
              <a:ea typeface="Muli"/>
              <a:cs typeface="Muli"/>
              <a:sym typeface="Muli"/>
            </a:endParaRPr>
          </a:p>
          <a:p>
            <a:pPr indent="0" lvl="0" marL="0" rtl="0" algn="l">
              <a:spcBef>
                <a:spcPts val="0"/>
              </a:spcBef>
              <a:spcAft>
                <a:spcPts val="0"/>
              </a:spcAft>
              <a:buNone/>
            </a:pPr>
            <a:r>
              <a:t/>
            </a:r>
            <a:endParaRPr b="1">
              <a:solidFill>
                <a:srgbClr val="C6DAEC"/>
              </a:solidFill>
              <a:latin typeface="Muli"/>
              <a:ea typeface="Muli"/>
              <a:cs typeface="Muli"/>
              <a:sym typeface="Muli"/>
            </a:endParaRPr>
          </a:p>
        </p:txBody>
      </p:sp>
      <p:sp>
        <p:nvSpPr>
          <p:cNvPr id="574" name="Google Shape;574;p31"/>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575" name="Google Shape;575;p31"/>
          <p:cNvPicPr preferRelativeResize="0"/>
          <p:nvPr/>
        </p:nvPicPr>
        <p:blipFill rotWithShape="1">
          <a:blip r:embed="rId3">
            <a:alphaModFix/>
          </a:blip>
          <a:srcRect b="0" l="35616" r="0" t="0"/>
          <a:stretch/>
        </p:blipFill>
        <p:spPr>
          <a:xfrm>
            <a:off x="3977763" y="132550"/>
            <a:ext cx="4917574" cy="709250"/>
          </a:xfrm>
          <a:prstGeom prst="rect">
            <a:avLst/>
          </a:prstGeom>
          <a:noFill/>
          <a:ln>
            <a:noFill/>
          </a:ln>
        </p:spPr>
      </p:pic>
      <p:sp>
        <p:nvSpPr>
          <p:cNvPr id="576" name="Google Shape;576;p31"/>
          <p:cNvSpPr/>
          <p:nvPr/>
        </p:nvSpPr>
        <p:spPr>
          <a:xfrm>
            <a:off x="4398775" y="1879850"/>
            <a:ext cx="3962700" cy="2928300"/>
          </a:xfrm>
          <a:prstGeom prst="hexagon">
            <a:avLst>
              <a:gd fmla="val 29110" name="adj"/>
              <a:gd fmla="val 115470" name="vf"/>
            </a:avLst>
          </a:prstGeom>
          <a:noFill/>
          <a:ln cap="flat" cmpd="sng" w="9525">
            <a:solidFill>
              <a:srgbClr val="19BBD5"/>
            </a:solidFill>
            <a:prstDash val="dash"/>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solidFill>
                <a:srgbClr val="C6DAEC"/>
              </a:solidFill>
              <a:latin typeface="Muli"/>
              <a:ea typeface="Muli"/>
              <a:cs typeface="Muli"/>
              <a:sym typeface="Muli"/>
            </a:endParaRPr>
          </a:p>
        </p:txBody>
      </p:sp>
      <p:sp>
        <p:nvSpPr>
          <p:cNvPr id="577" name="Google Shape;577;p31"/>
          <p:cNvSpPr txBox="1"/>
          <p:nvPr/>
        </p:nvSpPr>
        <p:spPr>
          <a:xfrm>
            <a:off x="1141925" y="2283825"/>
            <a:ext cx="2566800" cy="2098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u="sng">
                <a:solidFill>
                  <a:srgbClr val="19BBD5"/>
                </a:solidFill>
                <a:latin typeface="Nixie One"/>
                <a:ea typeface="Nixie One"/>
                <a:cs typeface="Nixie One"/>
                <a:sym typeface="Nixie One"/>
              </a:rPr>
              <a:t>Compliance</a:t>
            </a:r>
            <a:endParaRPr b="1" sz="1800" u="sng">
              <a:solidFill>
                <a:srgbClr val="19BBD5"/>
              </a:solidFill>
              <a:latin typeface="Nixie One"/>
              <a:ea typeface="Nixie One"/>
              <a:cs typeface="Nixie One"/>
              <a:sym typeface="Nixie One"/>
            </a:endParaRPr>
          </a:p>
          <a:p>
            <a:pPr indent="0" lvl="0" marL="0" rtl="0" algn="l">
              <a:spcBef>
                <a:spcPts val="1000"/>
              </a:spcBef>
              <a:spcAft>
                <a:spcPts val="0"/>
              </a:spcAft>
              <a:buNone/>
            </a:pPr>
            <a:r>
              <a:rPr b="1" lang="en">
                <a:solidFill>
                  <a:srgbClr val="C6DAEC"/>
                </a:solidFill>
                <a:latin typeface="Muli"/>
                <a:ea typeface="Muli"/>
                <a:cs typeface="Muli"/>
                <a:sym typeface="Muli"/>
              </a:rPr>
              <a:t>SEL Standards</a:t>
            </a:r>
            <a:endParaRPr b="1">
              <a:solidFill>
                <a:srgbClr val="C6DAEC"/>
              </a:solidFill>
              <a:latin typeface="Muli"/>
              <a:ea typeface="Muli"/>
              <a:cs typeface="Muli"/>
              <a:sym typeface="Muli"/>
            </a:endParaRPr>
          </a:p>
          <a:p>
            <a:pPr indent="-317500" lvl="0" marL="457200" rtl="0" algn="l">
              <a:spcBef>
                <a:spcPts val="0"/>
              </a:spcBef>
              <a:spcAft>
                <a:spcPts val="0"/>
              </a:spcAft>
              <a:buClr>
                <a:srgbClr val="C6DAEC"/>
              </a:buClr>
              <a:buSzPts val="1400"/>
              <a:buFont typeface="Muli"/>
              <a:buChar char="●"/>
            </a:pPr>
            <a:r>
              <a:rPr lang="en">
                <a:solidFill>
                  <a:srgbClr val="C6DAEC"/>
                </a:solidFill>
                <a:latin typeface="Muli"/>
                <a:ea typeface="Muli"/>
                <a:cs typeface="Muli"/>
                <a:sym typeface="Muli"/>
              </a:rPr>
              <a:t>Self-Awareness</a:t>
            </a:r>
            <a:endParaRPr>
              <a:solidFill>
                <a:srgbClr val="C6DAEC"/>
              </a:solidFill>
              <a:latin typeface="Muli"/>
              <a:ea typeface="Muli"/>
              <a:cs typeface="Muli"/>
              <a:sym typeface="Muli"/>
            </a:endParaRPr>
          </a:p>
          <a:p>
            <a:pPr indent="-317500" lvl="0" marL="457200" rtl="0" algn="l">
              <a:spcBef>
                <a:spcPts val="0"/>
              </a:spcBef>
              <a:spcAft>
                <a:spcPts val="0"/>
              </a:spcAft>
              <a:buClr>
                <a:srgbClr val="C6DAEC"/>
              </a:buClr>
              <a:buSzPts val="1400"/>
              <a:buFont typeface="Muli"/>
              <a:buChar char="●"/>
            </a:pPr>
            <a:r>
              <a:rPr lang="en">
                <a:solidFill>
                  <a:srgbClr val="C6DAEC"/>
                </a:solidFill>
                <a:latin typeface="Muli"/>
                <a:ea typeface="Muli"/>
                <a:cs typeface="Muli"/>
                <a:sym typeface="Muli"/>
              </a:rPr>
              <a:t>Self-Management</a:t>
            </a:r>
            <a:endParaRPr>
              <a:solidFill>
                <a:srgbClr val="C6DAEC"/>
              </a:solidFill>
              <a:latin typeface="Muli"/>
              <a:ea typeface="Muli"/>
              <a:cs typeface="Muli"/>
              <a:sym typeface="Muli"/>
            </a:endParaRPr>
          </a:p>
          <a:p>
            <a:pPr indent="-317500" lvl="0" marL="457200" rtl="0" algn="l">
              <a:spcBef>
                <a:spcPts val="0"/>
              </a:spcBef>
              <a:spcAft>
                <a:spcPts val="0"/>
              </a:spcAft>
              <a:buClr>
                <a:srgbClr val="C6DAEC"/>
              </a:buClr>
              <a:buSzPts val="1400"/>
              <a:buFont typeface="Muli"/>
              <a:buChar char="●"/>
            </a:pPr>
            <a:r>
              <a:rPr lang="en">
                <a:solidFill>
                  <a:srgbClr val="C6DAEC"/>
                </a:solidFill>
                <a:latin typeface="Muli"/>
                <a:ea typeface="Muli"/>
                <a:cs typeface="Muli"/>
                <a:sym typeface="Muli"/>
              </a:rPr>
              <a:t>Social Awareness</a:t>
            </a:r>
            <a:endParaRPr>
              <a:solidFill>
                <a:srgbClr val="C6DAEC"/>
              </a:solidFill>
              <a:latin typeface="Muli"/>
              <a:ea typeface="Muli"/>
              <a:cs typeface="Muli"/>
              <a:sym typeface="Muli"/>
            </a:endParaRPr>
          </a:p>
          <a:p>
            <a:pPr indent="-317500" lvl="0" marL="457200" rtl="0" algn="l">
              <a:spcBef>
                <a:spcPts val="0"/>
              </a:spcBef>
              <a:spcAft>
                <a:spcPts val="0"/>
              </a:spcAft>
              <a:buClr>
                <a:srgbClr val="C6DAEC"/>
              </a:buClr>
              <a:buSzPts val="1400"/>
              <a:buFont typeface="Muli"/>
              <a:buChar char="●"/>
            </a:pPr>
            <a:r>
              <a:rPr lang="en">
                <a:solidFill>
                  <a:srgbClr val="C6DAEC"/>
                </a:solidFill>
                <a:latin typeface="Muli"/>
                <a:ea typeface="Muli"/>
                <a:cs typeface="Muli"/>
                <a:sym typeface="Muli"/>
              </a:rPr>
              <a:t>Relationship Skills</a:t>
            </a:r>
            <a:endParaRPr>
              <a:solidFill>
                <a:srgbClr val="C6DAEC"/>
              </a:solidFill>
              <a:latin typeface="Muli"/>
              <a:ea typeface="Muli"/>
              <a:cs typeface="Muli"/>
              <a:sym typeface="Muli"/>
            </a:endParaRPr>
          </a:p>
          <a:p>
            <a:pPr indent="-317500" lvl="0" marL="457200" rtl="0" algn="l">
              <a:spcBef>
                <a:spcPts val="0"/>
              </a:spcBef>
              <a:spcAft>
                <a:spcPts val="0"/>
              </a:spcAft>
              <a:buClr>
                <a:srgbClr val="C6DAEC"/>
              </a:buClr>
              <a:buSzPts val="1400"/>
              <a:buFont typeface="Muli"/>
              <a:buChar char="●"/>
            </a:pPr>
            <a:r>
              <a:rPr lang="en">
                <a:solidFill>
                  <a:srgbClr val="C6DAEC"/>
                </a:solidFill>
                <a:latin typeface="Muli"/>
                <a:ea typeface="Muli"/>
                <a:cs typeface="Muli"/>
                <a:sym typeface="Muli"/>
              </a:rPr>
              <a:t>Responsible Decision-Making</a:t>
            </a:r>
            <a:endParaRPr>
              <a:latin typeface="Muli"/>
              <a:ea typeface="Muli"/>
              <a:cs typeface="Muli"/>
              <a:sym typeface="Muli"/>
            </a:endParaRPr>
          </a:p>
        </p:txBody>
      </p:sp>
      <p:sp>
        <p:nvSpPr>
          <p:cNvPr id="578" name="Google Shape;578;p31"/>
          <p:cNvSpPr txBox="1"/>
          <p:nvPr/>
        </p:nvSpPr>
        <p:spPr>
          <a:xfrm>
            <a:off x="4977350" y="2068275"/>
            <a:ext cx="2918400" cy="249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u="sng">
                <a:solidFill>
                  <a:srgbClr val="19BBD5"/>
                </a:solidFill>
                <a:latin typeface="Nixie One"/>
                <a:ea typeface="Nixie One"/>
                <a:cs typeface="Nixie One"/>
                <a:sym typeface="Nixie One"/>
              </a:rPr>
              <a:t>Commitment</a:t>
            </a:r>
            <a:endParaRPr b="1" sz="1800" u="sng">
              <a:solidFill>
                <a:srgbClr val="19BBD5"/>
              </a:solidFill>
              <a:latin typeface="Nixie One"/>
              <a:ea typeface="Nixie One"/>
              <a:cs typeface="Nixie One"/>
              <a:sym typeface="Nixie One"/>
            </a:endParaRPr>
          </a:p>
          <a:p>
            <a:pPr indent="0" lvl="0" marL="0" rtl="0" algn="l">
              <a:spcBef>
                <a:spcPts val="1000"/>
              </a:spcBef>
              <a:spcAft>
                <a:spcPts val="0"/>
              </a:spcAft>
              <a:buNone/>
            </a:pPr>
            <a:r>
              <a:rPr b="1" lang="en" sz="1250">
                <a:solidFill>
                  <a:srgbClr val="C6DAEC"/>
                </a:solidFill>
              </a:rPr>
              <a:t>Protective Factors &amp; Relationships</a:t>
            </a:r>
            <a:endParaRPr b="1" sz="1250">
              <a:solidFill>
                <a:srgbClr val="C6DAEC"/>
              </a:solidFill>
            </a:endParaRPr>
          </a:p>
          <a:p>
            <a:pPr indent="0" lvl="0" marL="0" rtl="0" algn="l">
              <a:spcBef>
                <a:spcPts val="0"/>
              </a:spcBef>
              <a:spcAft>
                <a:spcPts val="0"/>
              </a:spcAft>
              <a:buNone/>
            </a:pPr>
            <a:r>
              <a:rPr b="1" lang="en" sz="1250">
                <a:solidFill>
                  <a:srgbClr val="C6DAEC"/>
                </a:solidFill>
              </a:rPr>
              <a:t>Create Safe Environments</a:t>
            </a:r>
            <a:endParaRPr b="1" sz="1250">
              <a:solidFill>
                <a:srgbClr val="C6DAEC"/>
              </a:solidFill>
            </a:endParaRPr>
          </a:p>
          <a:p>
            <a:pPr indent="0" lvl="0" marL="0" rtl="0" algn="l">
              <a:spcBef>
                <a:spcPts val="0"/>
              </a:spcBef>
              <a:spcAft>
                <a:spcPts val="0"/>
              </a:spcAft>
              <a:buNone/>
            </a:pPr>
            <a:r>
              <a:rPr b="1" lang="en" sz="1350">
                <a:solidFill>
                  <a:srgbClr val="C6DAEC"/>
                </a:solidFill>
              </a:rPr>
              <a:t>Adult Trauma / Self-Care</a:t>
            </a:r>
            <a:endParaRPr b="1" sz="1350">
              <a:solidFill>
                <a:srgbClr val="C6DAEC"/>
              </a:solidFill>
            </a:endParaRPr>
          </a:p>
          <a:p>
            <a:pPr indent="0" lvl="0" marL="0" rtl="0" algn="l">
              <a:spcBef>
                <a:spcPts val="0"/>
              </a:spcBef>
              <a:spcAft>
                <a:spcPts val="0"/>
              </a:spcAft>
              <a:buNone/>
            </a:pPr>
            <a:r>
              <a:rPr b="1" lang="en" sz="1250">
                <a:solidFill>
                  <a:srgbClr val="C6DAEC"/>
                </a:solidFill>
              </a:rPr>
              <a:t>Supportive Strategies</a:t>
            </a:r>
            <a:endParaRPr b="1" sz="1250">
              <a:solidFill>
                <a:srgbClr val="C6DAEC"/>
              </a:solidFill>
            </a:endParaRPr>
          </a:p>
          <a:p>
            <a:pPr indent="-307975" lvl="0" marL="457200" rtl="0" algn="l">
              <a:spcBef>
                <a:spcPts val="0"/>
              </a:spcBef>
              <a:spcAft>
                <a:spcPts val="0"/>
              </a:spcAft>
              <a:buClr>
                <a:srgbClr val="C6DAEC"/>
              </a:buClr>
              <a:buSzPts val="1250"/>
              <a:buChar char="●"/>
            </a:pPr>
            <a:r>
              <a:rPr lang="en" sz="1250">
                <a:solidFill>
                  <a:srgbClr val="C6DAEC"/>
                </a:solidFill>
              </a:rPr>
              <a:t>Self-Care Spaces</a:t>
            </a:r>
            <a:endParaRPr sz="1250">
              <a:solidFill>
                <a:srgbClr val="C6DAEC"/>
              </a:solidFill>
            </a:endParaRPr>
          </a:p>
          <a:p>
            <a:pPr indent="-307975" lvl="0" marL="457200" rtl="0" algn="l">
              <a:spcBef>
                <a:spcPts val="0"/>
              </a:spcBef>
              <a:spcAft>
                <a:spcPts val="0"/>
              </a:spcAft>
              <a:buClr>
                <a:srgbClr val="C6DAEC"/>
              </a:buClr>
              <a:buSzPts val="1250"/>
              <a:buChar char="●"/>
            </a:pPr>
            <a:r>
              <a:rPr lang="en" sz="1250">
                <a:solidFill>
                  <a:srgbClr val="C6DAEC"/>
                </a:solidFill>
              </a:rPr>
              <a:t>Needs Survey - </a:t>
            </a:r>
            <a:r>
              <a:rPr i="1" lang="en" sz="1000">
                <a:solidFill>
                  <a:srgbClr val="C6DAEC"/>
                </a:solidFill>
              </a:rPr>
              <a:t>Trauma-Informed School Questionnaire (TISQ)</a:t>
            </a:r>
            <a:endParaRPr i="1" sz="1000">
              <a:solidFill>
                <a:srgbClr val="C6DAEC"/>
              </a:solidFill>
            </a:endParaRPr>
          </a:p>
          <a:p>
            <a:pPr indent="-307975" lvl="0" marL="457200" rtl="0" algn="l">
              <a:spcBef>
                <a:spcPts val="0"/>
              </a:spcBef>
              <a:spcAft>
                <a:spcPts val="0"/>
              </a:spcAft>
              <a:buClr>
                <a:srgbClr val="C6DAEC"/>
              </a:buClr>
              <a:buSzPts val="1250"/>
              <a:buChar char="●"/>
            </a:pPr>
            <a:r>
              <a:rPr lang="en" sz="1250">
                <a:solidFill>
                  <a:srgbClr val="C6DAEC"/>
                </a:solidFill>
              </a:rPr>
              <a:t>Fidgets / Self-Calming</a:t>
            </a:r>
            <a:endParaRPr sz="1250">
              <a:solidFill>
                <a:srgbClr val="C6DAEC"/>
              </a:solidFill>
            </a:endParaRPr>
          </a:p>
          <a:p>
            <a:pPr indent="-307975" lvl="0" marL="457200" rtl="0" algn="l">
              <a:spcBef>
                <a:spcPts val="0"/>
              </a:spcBef>
              <a:spcAft>
                <a:spcPts val="0"/>
              </a:spcAft>
              <a:buClr>
                <a:srgbClr val="C6DAEC"/>
              </a:buClr>
              <a:buSzPts val="1250"/>
              <a:buChar char="●"/>
            </a:pPr>
            <a:r>
              <a:rPr lang="en" sz="1250">
                <a:solidFill>
                  <a:srgbClr val="C6DAEC"/>
                </a:solidFill>
              </a:rPr>
              <a:t>Mindfulness</a:t>
            </a:r>
            <a:endParaRPr sz="1250">
              <a:solidFill>
                <a:srgbClr val="C6DAEC"/>
              </a:solidFill>
            </a:endParaRPr>
          </a:p>
          <a:p>
            <a:pPr indent="-307975" lvl="0" marL="457200" rtl="0" algn="l">
              <a:spcBef>
                <a:spcPts val="0"/>
              </a:spcBef>
              <a:spcAft>
                <a:spcPts val="0"/>
              </a:spcAft>
              <a:buClr>
                <a:srgbClr val="C6DAEC"/>
              </a:buClr>
              <a:buSzPts val="1250"/>
              <a:buChar char="●"/>
            </a:pPr>
            <a:r>
              <a:rPr lang="en" sz="1250">
                <a:solidFill>
                  <a:srgbClr val="C6DAEC"/>
                </a:solidFill>
              </a:rPr>
              <a:t>Resilience Building</a:t>
            </a:r>
            <a:endParaRPr sz="1250">
              <a:latin typeface="Muli"/>
              <a:ea typeface="Muli"/>
              <a:cs typeface="Muli"/>
              <a:sym typeface="Mul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2"/>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84" name="Google Shape;584;p32"/>
          <p:cNvSpPr txBox="1"/>
          <p:nvPr>
            <p:ph idx="4294967295" type="body"/>
          </p:nvPr>
        </p:nvSpPr>
        <p:spPr>
          <a:xfrm>
            <a:off x="3890483" y="1281283"/>
            <a:ext cx="1855800" cy="31347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2500">
                <a:solidFill>
                  <a:srgbClr val="19BBD5"/>
                </a:solidFill>
                <a:latin typeface="Nixie One"/>
                <a:ea typeface="Nixie One"/>
                <a:cs typeface="Nixie One"/>
                <a:sym typeface="Nixie One"/>
              </a:rPr>
              <a:t>Crisis Text Line: Mental Health First Aid</a:t>
            </a:r>
            <a:endParaRPr b="1" sz="2500">
              <a:solidFill>
                <a:srgbClr val="19BBD5"/>
              </a:solidFill>
              <a:latin typeface="Nixie One"/>
              <a:ea typeface="Nixie One"/>
              <a:cs typeface="Nixie One"/>
              <a:sym typeface="Nixie One"/>
            </a:endParaRPr>
          </a:p>
          <a:p>
            <a:pPr indent="0" lvl="0" marL="0" rtl="0" algn="ctr">
              <a:spcBef>
                <a:spcPts val="600"/>
              </a:spcBef>
              <a:spcAft>
                <a:spcPts val="0"/>
              </a:spcAft>
              <a:buNone/>
            </a:pPr>
            <a:r>
              <a:rPr b="1" lang="en" sz="2000"/>
              <a:t>741-741</a:t>
            </a:r>
            <a:endParaRPr b="1" sz="2000">
              <a:solidFill>
                <a:srgbClr val="19BBD5"/>
              </a:solidFill>
              <a:latin typeface="Nixie One"/>
              <a:ea typeface="Nixie One"/>
              <a:cs typeface="Nixie One"/>
              <a:sym typeface="Nixie One"/>
            </a:endParaRPr>
          </a:p>
        </p:txBody>
      </p:sp>
      <p:grpSp>
        <p:nvGrpSpPr>
          <p:cNvPr id="585" name="Google Shape;585;p32"/>
          <p:cNvGrpSpPr/>
          <p:nvPr/>
        </p:nvGrpSpPr>
        <p:grpSpPr>
          <a:xfrm>
            <a:off x="3825203" y="884757"/>
            <a:ext cx="1989222" cy="3900773"/>
            <a:chOff x="2547150" y="238125"/>
            <a:chExt cx="2525675" cy="5238750"/>
          </a:xfrm>
        </p:grpSpPr>
        <p:sp>
          <p:nvSpPr>
            <p:cNvPr id="586" name="Google Shape;586;p32"/>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E293C"/>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2"/>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2"/>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2"/>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32"/>
          <p:cNvSpPr txBox="1"/>
          <p:nvPr>
            <p:ph idx="4294967295" type="body"/>
          </p:nvPr>
        </p:nvSpPr>
        <p:spPr>
          <a:xfrm>
            <a:off x="1690187" y="1213675"/>
            <a:ext cx="1855800" cy="320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19BBD5"/>
                </a:solidFill>
                <a:latin typeface="Nixie One"/>
                <a:ea typeface="Nixie One"/>
                <a:cs typeface="Nixie One"/>
                <a:sym typeface="Nixie One"/>
              </a:rPr>
              <a:t>National Suicide Prevention Lifeline</a:t>
            </a:r>
            <a:endParaRPr b="1" sz="2400">
              <a:solidFill>
                <a:srgbClr val="19BBD5"/>
              </a:solidFill>
              <a:latin typeface="Nixie One"/>
              <a:ea typeface="Nixie One"/>
              <a:cs typeface="Nixie One"/>
              <a:sym typeface="Nixie One"/>
            </a:endParaRPr>
          </a:p>
          <a:p>
            <a:pPr indent="0" lvl="0" marL="0" rtl="0" algn="ctr">
              <a:spcBef>
                <a:spcPts val="1000"/>
              </a:spcBef>
              <a:spcAft>
                <a:spcPts val="0"/>
              </a:spcAft>
              <a:buNone/>
            </a:pPr>
            <a:r>
              <a:rPr b="1" lang="en" sz="1800"/>
              <a:t>800-273-8255</a:t>
            </a:r>
            <a:endParaRPr sz="1800"/>
          </a:p>
        </p:txBody>
      </p:sp>
      <p:grpSp>
        <p:nvGrpSpPr>
          <p:cNvPr id="591" name="Google Shape;591;p32"/>
          <p:cNvGrpSpPr/>
          <p:nvPr/>
        </p:nvGrpSpPr>
        <p:grpSpPr>
          <a:xfrm>
            <a:off x="1624908" y="884757"/>
            <a:ext cx="1989222" cy="3900773"/>
            <a:chOff x="2547150" y="238125"/>
            <a:chExt cx="2525675" cy="5238750"/>
          </a:xfrm>
        </p:grpSpPr>
        <p:sp>
          <p:nvSpPr>
            <p:cNvPr id="592" name="Google Shape;592;p32"/>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E293C"/>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2"/>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2"/>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2"/>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6" name="Google Shape;596;p32"/>
          <p:cNvSpPr txBox="1"/>
          <p:nvPr>
            <p:ph idx="4294967295" type="body"/>
          </p:nvPr>
        </p:nvSpPr>
        <p:spPr>
          <a:xfrm>
            <a:off x="6052348" y="1281283"/>
            <a:ext cx="1855800" cy="31347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b="1" lang="en" sz="2500">
                <a:solidFill>
                  <a:srgbClr val="19BBD5"/>
                </a:solidFill>
                <a:latin typeface="Nixie One"/>
                <a:ea typeface="Nixie One"/>
                <a:cs typeface="Nixie One"/>
                <a:sym typeface="Nixie One"/>
              </a:rPr>
              <a:t>Trevor Project: LGBTQ Youth</a:t>
            </a:r>
            <a:endParaRPr b="1" sz="2500">
              <a:solidFill>
                <a:srgbClr val="19BBD5"/>
              </a:solidFill>
              <a:latin typeface="Nixie One"/>
              <a:ea typeface="Nixie One"/>
              <a:cs typeface="Nixie One"/>
              <a:sym typeface="Nixie One"/>
            </a:endParaRPr>
          </a:p>
          <a:p>
            <a:pPr indent="0" lvl="0" marL="0" rtl="0" algn="ctr">
              <a:spcBef>
                <a:spcPts val="600"/>
              </a:spcBef>
              <a:spcAft>
                <a:spcPts val="0"/>
              </a:spcAft>
              <a:buNone/>
            </a:pPr>
            <a:r>
              <a:rPr b="1" lang="en" sz="1800"/>
              <a:t>866-488-7386</a:t>
            </a:r>
            <a:endParaRPr b="1" sz="1800">
              <a:solidFill>
                <a:srgbClr val="19BBD5"/>
              </a:solidFill>
              <a:latin typeface="Nixie One"/>
              <a:ea typeface="Nixie One"/>
              <a:cs typeface="Nixie One"/>
              <a:sym typeface="Nixie One"/>
            </a:endParaRPr>
          </a:p>
        </p:txBody>
      </p:sp>
      <p:grpSp>
        <p:nvGrpSpPr>
          <p:cNvPr id="597" name="Google Shape;597;p32"/>
          <p:cNvGrpSpPr/>
          <p:nvPr/>
        </p:nvGrpSpPr>
        <p:grpSpPr>
          <a:xfrm>
            <a:off x="5987069" y="884757"/>
            <a:ext cx="1989222" cy="3900773"/>
            <a:chOff x="2547150" y="238125"/>
            <a:chExt cx="2525675" cy="5238750"/>
          </a:xfrm>
        </p:grpSpPr>
        <p:sp>
          <p:nvSpPr>
            <p:cNvPr id="598" name="Google Shape;598;p32"/>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0E293C"/>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2"/>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2"/>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2"/>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184769"/>
            </a:solid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2" name="Google Shape;602;p32"/>
          <p:cNvSpPr txBox="1"/>
          <p:nvPr/>
        </p:nvSpPr>
        <p:spPr>
          <a:xfrm>
            <a:off x="1690175" y="76200"/>
            <a:ext cx="6286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accent2"/>
                </a:solidFill>
                <a:latin typeface="Nixie One"/>
                <a:ea typeface="Nixie One"/>
                <a:cs typeface="Nixie One"/>
                <a:sym typeface="Nixie One"/>
              </a:rPr>
              <a:t>How to Support Those in Crisis</a:t>
            </a:r>
            <a:endParaRPr b="1" sz="3000">
              <a:solidFill>
                <a:schemeClr val="accent2"/>
              </a:solidFill>
              <a:latin typeface="Nixie One"/>
              <a:ea typeface="Nixie One"/>
              <a:cs typeface="Nixie One"/>
              <a:sym typeface="Nixie On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33"/>
          <p:cNvSpPr txBox="1"/>
          <p:nvPr>
            <p:ph idx="4294967295" type="title"/>
          </p:nvPr>
        </p:nvSpPr>
        <p:spPr>
          <a:xfrm>
            <a:off x="1792175" y="579175"/>
            <a:ext cx="2695500" cy="267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2800"/>
              <a:t>Supporting Those That Support Our Students</a:t>
            </a:r>
            <a:endParaRPr b="1" sz="2800"/>
          </a:p>
          <a:p>
            <a:pPr indent="0" lvl="0" marL="0" rtl="0" algn="l">
              <a:spcBef>
                <a:spcPts val="0"/>
              </a:spcBef>
              <a:spcAft>
                <a:spcPts val="0"/>
              </a:spcAft>
              <a:buNone/>
            </a:pPr>
            <a:r>
              <a:t/>
            </a:r>
            <a:endParaRPr b="1" sz="2800">
              <a:solidFill>
                <a:srgbClr val="0E293C"/>
              </a:solidFill>
            </a:endParaRPr>
          </a:p>
        </p:txBody>
      </p:sp>
      <p:sp>
        <p:nvSpPr>
          <p:cNvPr id="608" name="Google Shape;608;p33"/>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609" name="Google Shape;609;p33"/>
          <p:cNvSpPr txBox="1"/>
          <p:nvPr/>
        </p:nvSpPr>
        <p:spPr>
          <a:xfrm>
            <a:off x="523050" y="3207275"/>
            <a:ext cx="7681800" cy="149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rgbClr val="19BBD5"/>
                </a:solidFill>
                <a:latin typeface="Muli"/>
                <a:ea typeface="Muli"/>
                <a:cs typeface="Muli"/>
                <a:sym typeface="Muli"/>
              </a:rPr>
              <a:t>The Impact of Caring:</a:t>
            </a:r>
            <a:endParaRPr b="1" sz="1700">
              <a:solidFill>
                <a:srgbClr val="19BBD5"/>
              </a:solidFill>
              <a:latin typeface="Muli"/>
              <a:ea typeface="Muli"/>
              <a:cs typeface="Muli"/>
              <a:sym typeface="Muli"/>
            </a:endParaRPr>
          </a:p>
          <a:p>
            <a:pPr indent="0" lvl="0" marL="0" rtl="0" algn="just">
              <a:spcBef>
                <a:spcPts val="0"/>
              </a:spcBef>
              <a:spcAft>
                <a:spcPts val="0"/>
              </a:spcAft>
              <a:buNone/>
            </a:pPr>
            <a:r>
              <a:rPr lang="en" sz="1700">
                <a:solidFill>
                  <a:srgbClr val="C6DAEC"/>
                </a:solidFill>
                <a:latin typeface="Muli"/>
                <a:ea typeface="Muli"/>
                <a:cs typeface="Muli"/>
                <a:sym typeface="Muli"/>
              </a:rPr>
              <a:t>“</a:t>
            </a:r>
            <a:r>
              <a:rPr i="1" lang="en" sz="1700">
                <a:solidFill>
                  <a:srgbClr val="C6DAEC"/>
                </a:solidFill>
                <a:latin typeface="Muli"/>
                <a:ea typeface="Muli"/>
                <a:cs typeface="Muli"/>
                <a:sym typeface="Muli"/>
              </a:rPr>
              <a:t>The expectation that we can be immersed in suffering and loss daily and not be touched by it is as unrealistic as expecting to be able to walk through water without getting wet.</a:t>
            </a:r>
            <a:r>
              <a:rPr lang="en" sz="1700">
                <a:solidFill>
                  <a:srgbClr val="C6DAEC"/>
                </a:solidFill>
                <a:latin typeface="Muli"/>
                <a:ea typeface="Muli"/>
                <a:cs typeface="Muli"/>
                <a:sym typeface="Muli"/>
              </a:rPr>
              <a:t>”</a:t>
            </a:r>
            <a:endParaRPr sz="1700">
              <a:solidFill>
                <a:srgbClr val="C6DAEC"/>
              </a:solidFill>
              <a:latin typeface="Muli"/>
              <a:ea typeface="Muli"/>
              <a:cs typeface="Muli"/>
              <a:sym typeface="Muli"/>
            </a:endParaRPr>
          </a:p>
          <a:p>
            <a:pPr indent="0" lvl="0" marL="0" rtl="0" algn="r">
              <a:spcBef>
                <a:spcPts val="0"/>
              </a:spcBef>
              <a:spcAft>
                <a:spcPts val="0"/>
              </a:spcAft>
              <a:buNone/>
            </a:pPr>
            <a:r>
              <a:rPr lang="en" sz="1700">
                <a:solidFill>
                  <a:srgbClr val="19BBD5"/>
                </a:solidFill>
                <a:latin typeface="Muli"/>
                <a:ea typeface="Muli"/>
                <a:cs typeface="Muli"/>
                <a:sym typeface="Muli"/>
              </a:rPr>
              <a:t>Rachel Noomi Remen, MD</a:t>
            </a:r>
            <a:endParaRPr sz="1700">
              <a:solidFill>
                <a:srgbClr val="19BBD5"/>
              </a:solidFill>
              <a:latin typeface="Muli"/>
              <a:ea typeface="Muli"/>
              <a:cs typeface="Muli"/>
              <a:sym typeface="Muli"/>
            </a:endParaRPr>
          </a:p>
        </p:txBody>
      </p:sp>
      <p:pic>
        <p:nvPicPr>
          <p:cNvPr id="610" name="Google Shape;610;p33"/>
          <p:cNvPicPr preferRelativeResize="0"/>
          <p:nvPr/>
        </p:nvPicPr>
        <p:blipFill>
          <a:blip r:embed="rId3">
            <a:alphaModFix/>
          </a:blip>
          <a:stretch>
            <a:fillRect/>
          </a:stretch>
        </p:blipFill>
        <p:spPr>
          <a:xfrm>
            <a:off x="4716275" y="152400"/>
            <a:ext cx="4226905" cy="29024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4"/>
          <p:cNvSpPr txBox="1"/>
          <p:nvPr>
            <p:ph type="title"/>
          </p:nvPr>
        </p:nvSpPr>
        <p:spPr>
          <a:xfrm>
            <a:off x="2570900" y="668800"/>
            <a:ext cx="4944300" cy="64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00"/>
              <a:t>Recognize Warning Signs </a:t>
            </a:r>
            <a:endParaRPr b="1" sz="2900"/>
          </a:p>
        </p:txBody>
      </p:sp>
      <p:sp>
        <p:nvSpPr>
          <p:cNvPr id="616" name="Google Shape;616;p34"/>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17" name="Google Shape;617;p34"/>
          <p:cNvSpPr txBox="1"/>
          <p:nvPr/>
        </p:nvSpPr>
        <p:spPr>
          <a:xfrm>
            <a:off x="1168150" y="1634525"/>
            <a:ext cx="6319800" cy="2840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1600" u="sng">
                <a:solidFill>
                  <a:srgbClr val="19BBD5"/>
                </a:solidFill>
                <a:latin typeface="Nixie One"/>
                <a:ea typeface="Nixie One"/>
                <a:cs typeface="Nixie One"/>
                <a:sym typeface="Nixie One"/>
              </a:rPr>
              <a:t>Burnout</a:t>
            </a:r>
            <a:r>
              <a:rPr b="1" lang="en" sz="1600">
                <a:solidFill>
                  <a:srgbClr val="19BBD5"/>
                </a:solidFill>
                <a:latin typeface="Nixie One"/>
                <a:ea typeface="Nixie One"/>
                <a:cs typeface="Nixie One"/>
                <a:sym typeface="Nixie One"/>
              </a:rPr>
              <a:t> </a:t>
            </a:r>
            <a:r>
              <a:rPr lang="en" sz="1600">
                <a:solidFill>
                  <a:schemeClr val="dk1"/>
                </a:solidFill>
                <a:latin typeface="Muli"/>
                <a:ea typeface="Muli"/>
                <a:cs typeface="Muli"/>
                <a:sym typeface="Muli"/>
              </a:rPr>
              <a:t>occurs when there is a problem of the social environment in which they work. Feeling of frustration, powerlessness, constraints, unable to achieve work goals.</a:t>
            </a:r>
            <a:endParaRPr sz="1600">
              <a:solidFill>
                <a:schemeClr val="dk1"/>
              </a:solidFill>
              <a:latin typeface="Muli"/>
              <a:ea typeface="Muli"/>
              <a:cs typeface="Muli"/>
              <a:sym typeface="Muli"/>
            </a:endParaRPr>
          </a:p>
          <a:p>
            <a:pPr indent="0" lvl="0" marL="0" rtl="0" algn="just">
              <a:spcBef>
                <a:spcPts val="0"/>
              </a:spcBef>
              <a:spcAft>
                <a:spcPts val="0"/>
              </a:spcAft>
              <a:buNone/>
            </a:pPr>
            <a:r>
              <a:t/>
            </a:r>
            <a:endParaRPr sz="800">
              <a:solidFill>
                <a:schemeClr val="dk1"/>
              </a:solidFill>
              <a:latin typeface="Muli"/>
              <a:ea typeface="Muli"/>
              <a:cs typeface="Muli"/>
              <a:sym typeface="Muli"/>
            </a:endParaRPr>
          </a:p>
          <a:p>
            <a:pPr indent="0" lvl="0" marL="0" rtl="0" algn="just">
              <a:spcBef>
                <a:spcPts val="0"/>
              </a:spcBef>
              <a:spcAft>
                <a:spcPts val="0"/>
              </a:spcAft>
              <a:buNone/>
            </a:pPr>
            <a:r>
              <a:rPr b="1" lang="en" sz="1600" u="sng">
                <a:solidFill>
                  <a:srgbClr val="19BBD5"/>
                </a:solidFill>
                <a:latin typeface="Nixie One"/>
                <a:ea typeface="Nixie One"/>
                <a:cs typeface="Nixie One"/>
                <a:sym typeface="Nixie One"/>
              </a:rPr>
              <a:t>Compassion Fatigue</a:t>
            </a:r>
            <a:r>
              <a:rPr lang="en" sz="1600">
                <a:solidFill>
                  <a:schemeClr val="dk1"/>
                </a:solidFill>
                <a:latin typeface="Muli"/>
                <a:ea typeface="Muli"/>
                <a:cs typeface="Muli"/>
                <a:sym typeface="Muli"/>
              </a:rPr>
              <a:t> ‘just being tired of caring’. A mental, physical and emotional state of exhaustion. Results in errors in judgment, detachment, and a restricted range of affect.</a:t>
            </a:r>
            <a:endParaRPr sz="1600">
              <a:solidFill>
                <a:schemeClr val="dk1"/>
              </a:solidFill>
              <a:latin typeface="Muli"/>
              <a:ea typeface="Muli"/>
              <a:cs typeface="Muli"/>
              <a:sym typeface="Muli"/>
            </a:endParaRPr>
          </a:p>
          <a:p>
            <a:pPr indent="0" lvl="0" marL="0" rtl="0" algn="just">
              <a:spcBef>
                <a:spcPts val="0"/>
              </a:spcBef>
              <a:spcAft>
                <a:spcPts val="0"/>
              </a:spcAft>
              <a:buNone/>
            </a:pPr>
            <a:r>
              <a:t/>
            </a:r>
            <a:endParaRPr sz="800">
              <a:solidFill>
                <a:schemeClr val="dk1"/>
              </a:solidFill>
              <a:latin typeface="Muli"/>
              <a:ea typeface="Muli"/>
              <a:cs typeface="Muli"/>
              <a:sym typeface="Muli"/>
            </a:endParaRPr>
          </a:p>
          <a:p>
            <a:pPr indent="0" lvl="0" marL="0" rtl="0" algn="just">
              <a:spcBef>
                <a:spcPts val="0"/>
              </a:spcBef>
              <a:spcAft>
                <a:spcPts val="0"/>
              </a:spcAft>
              <a:buNone/>
            </a:pPr>
            <a:r>
              <a:rPr b="1" lang="en" sz="1600" u="sng">
                <a:solidFill>
                  <a:srgbClr val="19BBD5"/>
                </a:solidFill>
                <a:latin typeface="Nixie One"/>
                <a:ea typeface="Nixie One"/>
                <a:cs typeface="Nixie One"/>
                <a:sym typeface="Nixie One"/>
              </a:rPr>
              <a:t>Vicarious Trauma</a:t>
            </a:r>
            <a:r>
              <a:rPr lang="en" sz="1600">
                <a:solidFill>
                  <a:schemeClr val="dk1"/>
                </a:solidFill>
                <a:latin typeface="Muli"/>
                <a:ea typeface="Muli"/>
                <a:cs typeface="Muli"/>
                <a:sym typeface="Muli"/>
              </a:rPr>
              <a:t> happens slowly over time and transforms our inner experience and changes our world views. </a:t>
            </a:r>
            <a:endParaRPr sz="1600">
              <a:solidFill>
                <a:schemeClr val="dk1"/>
              </a:solidFill>
              <a:latin typeface="Muli"/>
              <a:ea typeface="Muli"/>
              <a:cs typeface="Muli"/>
              <a:sym typeface="Muli"/>
            </a:endParaRPr>
          </a:p>
          <a:p>
            <a:pPr indent="457200" lvl="0" marL="0" rtl="0" algn="just">
              <a:spcBef>
                <a:spcPts val="0"/>
              </a:spcBef>
              <a:spcAft>
                <a:spcPts val="0"/>
              </a:spcAft>
              <a:buNone/>
            </a:pPr>
            <a:r>
              <a:rPr lang="en" sz="1600">
                <a:solidFill>
                  <a:schemeClr val="dk1"/>
                </a:solidFill>
                <a:latin typeface="Muli"/>
                <a:ea typeface="Muli"/>
                <a:cs typeface="Muli"/>
                <a:sym typeface="Muli"/>
              </a:rPr>
              <a:t>Example:</a:t>
            </a:r>
            <a:endParaRPr sz="1600">
              <a:solidFill>
                <a:schemeClr val="dk1"/>
              </a:solidFill>
              <a:latin typeface="Muli"/>
              <a:ea typeface="Muli"/>
              <a:cs typeface="Muli"/>
              <a:sym typeface="Muli"/>
            </a:endParaRPr>
          </a:p>
          <a:p>
            <a:pPr indent="457200" lvl="0" marL="457200" rtl="0" algn="just">
              <a:spcBef>
                <a:spcPts val="0"/>
              </a:spcBef>
              <a:spcAft>
                <a:spcPts val="0"/>
              </a:spcAft>
              <a:buNone/>
            </a:pPr>
            <a:r>
              <a:rPr lang="en" sz="1600">
                <a:solidFill>
                  <a:schemeClr val="dk1"/>
                </a:solidFill>
                <a:latin typeface="Muli"/>
                <a:ea typeface="Muli"/>
                <a:cs typeface="Muli"/>
                <a:sym typeface="Muli"/>
              </a:rPr>
              <a:t>“Why don’t they get it? They all cheat. They don’t care.”</a:t>
            </a:r>
            <a:endParaRPr sz="1600">
              <a:solidFill>
                <a:schemeClr val="dk1"/>
              </a:solidFill>
              <a:latin typeface="Muli"/>
              <a:ea typeface="Muli"/>
              <a:cs typeface="Muli"/>
              <a:sym typeface="Mul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35"/>
          <p:cNvSpPr txBox="1"/>
          <p:nvPr>
            <p:ph type="title"/>
          </p:nvPr>
        </p:nvSpPr>
        <p:spPr>
          <a:xfrm>
            <a:off x="1693650" y="553575"/>
            <a:ext cx="6836700" cy="64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2"/>
                </a:solidFill>
              </a:rPr>
              <a:t>Embrace Resiliency </a:t>
            </a:r>
            <a:endParaRPr>
              <a:solidFill>
                <a:schemeClr val="accent2"/>
              </a:solidFill>
            </a:endParaRPr>
          </a:p>
          <a:p>
            <a:pPr indent="0" lvl="0" marL="0" rtl="0" algn="ctr">
              <a:spcBef>
                <a:spcPts val="0"/>
              </a:spcBef>
              <a:spcAft>
                <a:spcPts val="0"/>
              </a:spcAft>
              <a:buNone/>
            </a:pPr>
            <a:r>
              <a:rPr lang="en">
                <a:solidFill>
                  <a:schemeClr val="accent2"/>
                </a:solidFill>
              </a:rPr>
              <a:t>&amp; Celebrate </a:t>
            </a:r>
            <a:endParaRPr>
              <a:solidFill>
                <a:schemeClr val="accent2"/>
              </a:solidFill>
            </a:endParaRPr>
          </a:p>
          <a:p>
            <a:pPr indent="0" lvl="0" marL="0" rtl="0" algn="l">
              <a:spcBef>
                <a:spcPts val="0"/>
              </a:spcBef>
              <a:spcAft>
                <a:spcPts val="0"/>
              </a:spcAft>
              <a:buNone/>
            </a:pPr>
            <a:r>
              <a:t/>
            </a:r>
            <a:endParaRPr>
              <a:solidFill>
                <a:schemeClr val="accent2"/>
              </a:solidFill>
            </a:endParaRPr>
          </a:p>
        </p:txBody>
      </p:sp>
      <p:sp>
        <p:nvSpPr>
          <p:cNvPr id="623" name="Google Shape;623;p35"/>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624" name="Google Shape;624;p35"/>
          <p:cNvSpPr/>
          <p:nvPr/>
        </p:nvSpPr>
        <p:spPr>
          <a:xfrm>
            <a:off x="562250" y="2171450"/>
            <a:ext cx="4104000" cy="1797600"/>
          </a:xfrm>
          <a:prstGeom prst="chevron">
            <a:avLst>
              <a:gd fmla="val 29853" name="adj"/>
            </a:avLst>
          </a:prstGeom>
          <a:noFill/>
          <a:ln cap="flat" cmpd="sng" w="114300">
            <a:solidFill>
              <a:srgbClr val="C6DAE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5"/>
          <p:cNvSpPr/>
          <p:nvPr/>
        </p:nvSpPr>
        <p:spPr>
          <a:xfrm>
            <a:off x="6402525" y="2557100"/>
            <a:ext cx="2741400" cy="2586300"/>
          </a:xfrm>
          <a:prstGeom prst="rect">
            <a:avLst/>
          </a:prstGeom>
          <a:solidFill>
            <a:srgbClr val="0E29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5"/>
          <p:cNvSpPr/>
          <p:nvPr/>
        </p:nvSpPr>
        <p:spPr>
          <a:xfrm>
            <a:off x="4372250" y="2171450"/>
            <a:ext cx="4104000" cy="1797600"/>
          </a:xfrm>
          <a:prstGeom prst="chevron">
            <a:avLst>
              <a:gd fmla="val 29853" name="adj"/>
            </a:avLst>
          </a:prstGeom>
          <a:noFill/>
          <a:ln cap="flat" cmpd="sng" w="114300">
            <a:solidFill>
              <a:srgbClr val="19BBD5"/>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5"/>
          <p:cNvSpPr txBox="1"/>
          <p:nvPr/>
        </p:nvSpPr>
        <p:spPr>
          <a:xfrm>
            <a:off x="4958050" y="2242550"/>
            <a:ext cx="2996400" cy="16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u="sng">
                <a:solidFill>
                  <a:srgbClr val="19BBD5"/>
                </a:solidFill>
                <a:latin typeface="Nixie One"/>
                <a:ea typeface="Nixie One"/>
                <a:cs typeface="Nixie One"/>
                <a:sym typeface="Nixie One"/>
              </a:rPr>
              <a:t>Vicarious Resilience</a:t>
            </a:r>
            <a:r>
              <a:rPr lang="en" sz="1600">
                <a:solidFill>
                  <a:schemeClr val="dk1"/>
                </a:solidFill>
                <a:latin typeface="Muli"/>
                <a:ea typeface="Muli"/>
                <a:cs typeface="Muli"/>
                <a:sym typeface="Muli"/>
              </a:rPr>
              <a:t> </a:t>
            </a:r>
            <a:endParaRPr sz="1600">
              <a:solidFill>
                <a:schemeClr val="dk1"/>
              </a:solidFill>
              <a:latin typeface="Muli"/>
              <a:ea typeface="Muli"/>
              <a:cs typeface="Muli"/>
              <a:sym typeface="Muli"/>
            </a:endParaRPr>
          </a:p>
          <a:p>
            <a:pPr indent="0" lvl="0" marL="0" rtl="0" algn="l">
              <a:spcBef>
                <a:spcPts val="0"/>
              </a:spcBef>
              <a:spcAft>
                <a:spcPts val="0"/>
              </a:spcAft>
              <a:buNone/>
            </a:pPr>
            <a:r>
              <a:rPr lang="en" sz="1600">
                <a:solidFill>
                  <a:schemeClr val="dk1"/>
                </a:solidFill>
                <a:latin typeface="Muli"/>
                <a:ea typeface="Muli"/>
                <a:cs typeface="Muli"/>
                <a:sym typeface="Muli"/>
              </a:rPr>
              <a:t>Change in your worldview</a:t>
            </a:r>
            <a:endParaRPr sz="1600">
              <a:solidFill>
                <a:schemeClr val="dk1"/>
              </a:solidFill>
              <a:latin typeface="Muli"/>
              <a:ea typeface="Muli"/>
              <a:cs typeface="Muli"/>
              <a:sym typeface="Muli"/>
            </a:endParaRPr>
          </a:p>
          <a:p>
            <a:pPr indent="0" lvl="0" marL="0" rtl="0" algn="l">
              <a:spcBef>
                <a:spcPts val="0"/>
              </a:spcBef>
              <a:spcAft>
                <a:spcPts val="0"/>
              </a:spcAft>
              <a:buNone/>
            </a:pPr>
            <a:r>
              <a:rPr lang="en" sz="1600">
                <a:solidFill>
                  <a:schemeClr val="dk1"/>
                </a:solidFill>
                <a:latin typeface="Muli"/>
                <a:ea typeface="Muli"/>
                <a:cs typeface="Muli"/>
                <a:sym typeface="Muli"/>
              </a:rPr>
              <a:t>Example: “</a:t>
            </a:r>
            <a:r>
              <a:rPr i="1" lang="en" sz="1600">
                <a:solidFill>
                  <a:schemeClr val="dk1"/>
                </a:solidFill>
                <a:latin typeface="Muli"/>
                <a:ea typeface="Muli"/>
                <a:cs typeface="Muli"/>
                <a:sym typeface="Muli"/>
              </a:rPr>
              <a:t>I am grateful.</a:t>
            </a:r>
            <a:r>
              <a:rPr lang="en" sz="1600">
                <a:solidFill>
                  <a:schemeClr val="dk1"/>
                </a:solidFill>
                <a:latin typeface="Muli"/>
                <a:ea typeface="Muli"/>
                <a:cs typeface="Muli"/>
                <a:sym typeface="Muli"/>
              </a:rPr>
              <a:t>” </a:t>
            </a:r>
            <a:endParaRPr sz="1600">
              <a:solidFill>
                <a:schemeClr val="dk1"/>
              </a:solidFill>
              <a:latin typeface="Muli"/>
              <a:ea typeface="Muli"/>
              <a:cs typeface="Muli"/>
              <a:sym typeface="Muli"/>
            </a:endParaRPr>
          </a:p>
          <a:p>
            <a:pPr indent="0" lvl="0" marL="0" rtl="0" algn="l">
              <a:spcBef>
                <a:spcPts val="0"/>
              </a:spcBef>
              <a:spcAft>
                <a:spcPts val="0"/>
              </a:spcAft>
              <a:buNone/>
            </a:pPr>
            <a:r>
              <a:rPr lang="en" sz="1600">
                <a:solidFill>
                  <a:schemeClr val="dk1"/>
                </a:solidFill>
                <a:latin typeface="Muli"/>
                <a:ea typeface="Muli"/>
                <a:cs typeface="Muli"/>
                <a:sym typeface="Muli"/>
              </a:rPr>
              <a:t>“</a:t>
            </a:r>
            <a:r>
              <a:rPr i="1" lang="en" sz="1600">
                <a:solidFill>
                  <a:schemeClr val="dk1"/>
                </a:solidFill>
                <a:latin typeface="Muli"/>
                <a:ea typeface="Muli"/>
                <a:cs typeface="Muli"/>
                <a:sym typeface="Muli"/>
              </a:rPr>
              <a:t>My students teach me something each day.”</a:t>
            </a:r>
            <a:r>
              <a:rPr lang="en" sz="1600">
                <a:solidFill>
                  <a:schemeClr val="dk1"/>
                </a:solidFill>
                <a:latin typeface="Muli"/>
                <a:ea typeface="Muli"/>
                <a:cs typeface="Muli"/>
                <a:sym typeface="Muli"/>
              </a:rPr>
              <a:t> </a:t>
            </a:r>
            <a:endParaRPr sz="1600">
              <a:solidFill>
                <a:schemeClr val="dk1"/>
              </a:solidFill>
              <a:latin typeface="Muli"/>
              <a:ea typeface="Muli"/>
              <a:cs typeface="Muli"/>
              <a:sym typeface="Muli"/>
            </a:endParaRPr>
          </a:p>
          <a:p>
            <a:pPr indent="0" lvl="0" marL="0" rtl="0" algn="l">
              <a:spcBef>
                <a:spcPts val="0"/>
              </a:spcBef>
              <a:spcAft>
                <a:spcPts val="0"/>
              </a:spcAft>
              <a:buNone/>
            </a:pPr>
            <a:r>
              <a:rPr lang="en" sz="1600">
                <a:solidFill>
                  <a:schemeClr val="dk1"/>
                </a:solidFill>
                <a:latin typeface="Muli"/>
                <a:ea typeface="Muli"/>
                <a:cs typeface="Muli"/>
                <a:sym typeface="Muli"/>
              </a:rPr>
              <a:t>“</a:t>
            </a:r>
            <a:r>
              <a:rPr i="1" lang="en" sz="1600">
                <a:solidFill>
                  <a:schemeClr val="dk1"/>
                </a:solidFill>
                <a:latin typeface="Muli"/>
                <a:ea typeface="Muli"/>
                <a:cs typeface="Muli"/>
                <a:sym typeface="Muli"/>
              </a:rPr>
              <a:t>Most try their best.</a:t>
            </a:r>
            <a:r>
              <a:rPr lang="en" sz="1600">
                <a:solidFill>
                  <a:schemeClr val="dk1"/>
                </a:solidFill>
                <a:latin typeface="Muli"/>
                <a:ea typeface="Muli"/>
                <a:cs typeface="Muli"/>
                <a:sym typeface="Muli"/>
              </a:rPr>
              <a:t>”</a:t>
            </a:r>
            <a:endParaRPr>
              <a:latin typeface="Muli"/>
              <a:ea typeface="Muli"/>
              <a:cs typeface="Muli"/>
              <a:sym typeface="Muli"/>
            </a:endParaRPr>
          </a:p>
        </p:txBody>
      </p:sp>
      <p:sp>
        <p:nvSpPr>
          <p:cNvPr id="628" name="Google Shape;628;p35"/>
          <p:cNvSpPr txBox="1"/>
          <p:nvPr/>
        </p:nvSpPr>
        <p:spPr>
          <a:xfrm>
            <a:off x="1188825" y="2262075"/>
            <a:ext cx="2898600" cy="16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u="sng">
                <a:solidFill>
                  <a:srgbClr val="C6DAEC"/>
                </a:solidFill>
                <a:latin typeface="Nixie One"/>
                <a:ea typeface="Nixie One"/>
                <a:cs typeface="Nixie One"/>
                <a:sym typeface="Nixie One"/>
              </a:rPr>
              <a:t>Compassion Satisfaction</a:t>
            </a:r>
            <a:r>
              <a:rPr b="1" lang="en" sz="1600">
                <a:solidFill>
                  <a:srgbClr val="C6DAEC"/>
                </a:solidFill>
                <a:latin typeface="Muli"/>
                <a:ea typeface="Muli"/>
                <a:cs typeface="Muli"/>
                <a:sym typeface="Muli"/>
              </a:rPr>
              <a:t> </a:t>
            </a:r>
            <a:r>
              <a:rPr lang="en" sz="1600">
                <a:solidFill>
                  <a:srgbClr val="19BBD5"/>
                </a:solidFill>
                <a:latin typeface="Muli"/>
                <a:ea typeface="Muli"/>
                <a:cs typeface="Muli"/>
                <a:sym typeface="Muli"/>
              </a:rPr>
              <a:t>The pleasure you receive from teaching in small ways (lightbulb moments) and big ways (learning to read).</a:t>
            </a:r>
            <a:endParaRPr>
              <a:solidFill>
                <a:srgbClr val="19BBD5"/>
              </a:solidFill>
              <a:latin typeface="Muli"/>
              <a:ea typeface="Muli"/>
              <a:cs typeface="Muli"/>
              <a:sym typeface="Muli"/>
            </a:endParaRPr>
          </a:p>
        </p:txBody>
      </p:sp>
      <p:sp>
        <p:nvSpPr>
          <p:cNvPr id="629" name="Google Shape;629;p35"/>
          <p:cNvSpPr txBox="1"/>
          <p:nvPr/>
        </p:nvSpPr>
        <p:spPr>
          <a:xfrm>
            <a:off x="588000" y="4237938"/>
            <a:ext cx="7968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00E1C6"/>
                </a:solidFill>
                <a:latin typeface="Muli"/>
                <a:ea typeface="Muli"/>
                <a:cs typeface="Muli"/>
                <a:sym typeface="Muli"/>
              </a:rPr>
              <a:t>“The opposite of play is not work, it is depression.” ~ Miranda Chapman</a:t>
            </a:r>
            <a:endParaRPr b="1" sz="1800">
              <a:solidFill>
                <a:srgbClr val="00E1C6"/>
              </a:solidFill>
              <a:latin typeface="Muli"/>
              <a:ea typeface="Muli"/>
              <a:cs typeface="Muli"/>
              <a:sym typeface="Mul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6"/>
          <p:cNvSpPr txBox="1"/>
          <p:nvPr>
            <p:ph idx="1" type="body"/>
          </p:nvPr>
        </p:nvSpPr>
        <p:spPr>
          <a:xfrm>
            <a:off x="2222375" y="642625"/>
            <a:ext cx="6282300" cy="3813000"/>
          </a:xfrm>
          <a:prstGeom prst="rect">
            <a:avLst/>
          </a:prstGeom>
        </p:spPr>
        <p:txBody>
          <a:bodyPr anchorCtr="0" anchor="ctr" bIns="91425" lIns="91425" spcFirstLastPara="1" rIns="91425" wrap="square" tIns="91425">
            <a:noAutofit/>
          </a:bodyPr>
          <a:lstStyle/>
          <a:p>
            <a:pPr indent="0" lvl="0" marL="0" rtl="0" algn="ctr">
              <a:spcBef>
                <a:spcPts val="1000"/>
              </a:spcBef>
              <a:spcAft>
                <a:spcPts val="0"/>
              </a:spcAft>
              <a:buNone/>
            </a:pPr>
            <a:r>
              <a:rPr b="1" lang="en" sz="4200">
                <a:solidFill>
                  <a:schemeClr val="accent2"/>
                </a:solidFill>
              </a:rPr>
              <a:t>“Humans seek </a:t>
            </a:r>
            <a:r>
              <a:rPr b="1" lang="en" sz="4200" u="sng">
                <a:solidFill>
                  <a:schemeClr val="accent2"/>
                </a:solidFill>
              </a:rPr>
              <a:t>CONNECTION</a:t>
            </a:r>
            <a:r>
              <a:rPr b="1" lang="en" sz="4200">
                <a:solidFill>
                  <a:schemeClr val="accent2"/>
                </a:solidFill>
              </a:rPr>
              <a:t> above all else, and we are willing to </a:t>
            </a:r>
            <a:r>
              <a:rPr b="1" lang="en" sz="4200" u="sng">
                <a:solidFill>
                  <a:schemeClr val="accent2"/>
                </a:solidFill>
              </a:rPr>
              <a:t>DESTROY</a:t>
            </a:r>
            <a:r>
              <a:rPr b="1" lang="en" sz="4200">
                <a:solidFill>
                  <a:schemeClr val="accent2"/>
                </a:solidFill>
              </a:rPr>
              <a:t> things to attain it!”</a:t>
            </a:r>
            <a:endParaRPr b="1" sz="1200">
              <a:solidFill>
                <a:schemeClr val="accent2"/>
              </a:solidFill>
            </a:endParaRPr>
          </a:p>
          <a:p>
            <a:pPr indent="0" lvl="0" marL="0" rtl="0" algn="ctr">
              <a:spcBef>
                <a:spcPts val="1000"/>
              </a:spcBef>
              <a:spcAft>
                <a:spcPts val="0"/>
              </a:spcAft>
              <a:buNone/>
            </a:pPr>
            <a:r>
              <a:t/>
            </a:r>
            <a:endParaRPr b="1" sz="1200">
              <a:solidFill>
                <a:schemeClr val="accent2"/>
              </a:solidFill>
            </a:endParaRPr>
          </a:p>
          <a:p>
            <a:pPr indent="0" lvl="0" marL="0" rtl="0" algn="r">
              <a:spcBef>
                <a:spcPts val="0"/>
              </a:spcBef>
              <a:spcAft>
                <a:spcPts val="0"/>
              </a:spcAft>
              <a:buNone/>
            </a:pPr>
            <a:r>
              <a:rPr lang="en" sz="1700">
                <a:latin typeface="Muli"/>
                <a:ea typeface="Muli"/>
                <a:cs typeface="Muli"/>
                <a:sym typeface="Muli"/>
              </a:rPr>
              <a:t> ~ Tarryn Fisher</a:t>
            </a:r>
            <a:endParaRPr b="1" sz="1700">
              <a:solidFill>
                <a:schemeClr val="accent2"/>
              </a:solidFill>
            </a:endParaRPr>
          </a:p>
        </p:txBody>
      </p:sp>
      <p:sp>
        <p:nvSpPr>
          <p:cNvPr id="635" name="Google Shape;635;p36"/>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7"/>
          <p:cNvSpPr txBox="1"/>
          <p:nvPr>
            <p:ph type="title"/>
          </p:nvPr>
        </p:nvSpPr>
        <p:spPr>
          <a:xfrm>
            <a:off x="2248800" y="466800"/>
            <a:ext cx="6339900" cy="645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Restorative Practices</a:t>
            </a:r>
            <a:endParaRPr b="1"/>
          </a:p>
        </p:txBody>
      </p:sp>
      <p:sp>
        <p:nvSpPr>
          <p:cNvPr id="641" name="Google Shape;641;p37"/>
          <p:cNvSpPr txBox="1"/>
          <p:nvPr>
            <p:ph idx="1" type="body"/>
          </p:nvPr>
        </p:nvSpPr>
        <p:spPr>
          <a:xfrm>
            <a:off x="1086750" y="1500475"/>
            <a:ext cx="6339900" cy="32403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rPr lang="en" sz="2000">
                <a:solidFill>
                  <a:srgbClr val="C6DAEC"/>
                </a:solidFill>
              </a:rPr>
              <a:t>Social Emotional Learning (SEL) is critical for both students &amp; adults when working toward building community, resolving conflict, &amp; repairing harm...all of which are </a:t>
            </a:r>
            <a:r>
              <a:rPr b="1" lang="en" sz="2000" u="sng">
                <a:solidFill>
                  <a:srgbClr val="C6DAEC"/>
                </a:solidFill>
              </a:rPr>
              <a:t>ESSENTIAL</a:t>
            </a:r>
            <a:r>
              <a:rPr b="1" lang="en" sz="2000">
                <a:solidFill>
                  <a:srgbClr val="C6DAEC"/>
                </a:solidFill>
              </a:rPr>
              <a:t> </a:t>
            </a:r>
            <a:r>
              <a:rPr lang="en" sz="2000">
                <a:solidFill>
                  <a:srgbClr val="C6DAEC"/>
                </a:solidFill>
              </a:rPr>
              <a:t>elements of Restorative Practices (RP)!</a:t>
            </a:r>
            <a:endParaRPr sz="2000">
              <a:solidFill>
                <a:srgbClr val="C6DAEC"/>
              </a:solidFill>
            </a:endParaRPr>
          </a:p>
          <a:p>
            <a:pPr indent="0" lvl="0" marL="0" rtl="0" algn="just">
              <a:spcBef>
                <a:spcPts val="600"/>
              </a:spcBef>
              <a:spcAft>
                <a:spcPts val="0"/>
              </a:spcAft>
              <a:buNone/>
            </a:pPr>
            <a:r>
              <a:t/>
            </a:r>
            <a:endParaRPr sz="1200">
              <a:solidFill>
                <a:srgbClr val="C6DAEC"/>
              </a:solidFill>
            </a:endParaRPr>
          </a:p>
          <a:p>
            <a:pPr indent="0" lvl="0" marL="0" rtl="0" algn="just">
              <a:spcBef>
                <a:spcPts val="600"/>
              </a:spcBef>
              <a:spcAft>
                <a:spcPts val="0"/>
              </a:spcAft>
              <a:buNone/>
            </a:pPr>
            <a:r>
              <a:rPr lang="en" sz="2000">
                <a:solidFill>
                  <a:srgbClr val="C6DAEC"/>
                </a:solidFill>
              </a:rPr>
              <a:t>With relationships &amp; community at the </a:t>
            </a:r>
            <a:r>
              <a:rPr b="1" lang="en" sz="2000" u="sng">
                <a:solidFill>
                  <a:srgbClr val="C6DAEC"/>
                </a:solidFill>
              </a:rPr>
              <a:t>HEART</a:t>
            </a:r>
            <a:r>
              <a:rPr lang="en" sz="2000">
                <a:solidFill>
                  <a:srgbClr val="C6DAEC"/>
                </a:solidFill>
              </a:rPr>
              <a:t> of RP, implementation of this approach provides multiple opportunities to develop, practice, &amp; reinforce all five SEL competencies</a:t>
            </a:r>
            <a:endParaRPr sz="2000">
              <a:solidFill>
                <a:srgbClr val="C6DAEC"/>
              </a:solidFill>
            </a:endParaRPr>
          </a:p>
        </p:txBody>
      </p:sp>
      <p:sp>
        <p:nvSpPr>
          <p:cNvPr id="642" name="Google Shape;642;p37"/>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8"/>
          <p:cNvSpPr txBox="1"/>
          <p:nvPr>
            <p:ph type="ctrTitle"/>
          </p:nvPr>
        </p:nvSpPr>
        <p:spPr>
          <a:xfrm>
            <a:off x="2743200" y="440350"/>
            <a:ext cx="5945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200"/>
              <a:t>Restorative Practices</a:t>
            </a:r>
            <a:endParaRPr b="1" sz="4200"/>
          </a:p>
        </p:txBody>
      </p:sp>
      <p:sp>
        <p:nvSpPr>
          <p:cNvPr id="648" name="Google Shape;648;p38"/>
          <p:cNvSpPr txBox="1"/>
          <p:nvPr>
            <p:ph idx="1" type="subTitle"/>
          </p:nvPr>
        </p:nvSpPr>
        <p:spPr>
          <a:xfrm>
            <a:off x="2895600" y="1601804"/>
            <a:ext cx="5696100" cy="7848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None/>
            </a:pPr>
            <a:r>
              <a:rPr lang="en" sz="1700">
                <a:solidFill>
                  <a:srgbClr val="C6DAEC"/>
                </a:solidFill>
              </a:rPr>
              <a:t>Restorative Practices is an emerging social science that studies how to strengthen relationships between individuals as well as develop social connections within communities.</a:t>
            </a:r>
            <a:endParaRPr/>
          </a:p>
          <a:p>
            <a:pPr indent="0" lvl="0" marL="0" rtl="0" algn="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39"/>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654" name="Google Shape;654;p39"/>
          <p:cNvPicPr preferRelativeResize="0"/>
          <p:nvPr/>
        </p:nvPicPr>
        <p:blipFill>
          <a:blip r:embed="rId3">
            <a:alphaModFix/>
          </a:blip>
          <a:stretch>
            <a:fillRect/>
          </a:stretch>
        </p:blipFill>
        <p:spPr>
          <a:xfrm>
            <a:off x="958875" y="2965888"/>
            <a:ext cx="1786650" cy="1374924"/>
          </a:xfrm>
          <a:prstGeom prst="rect">
            <a:avLst/>
          </a:prstGeom>
          <a:noFill/>
          <a:ln cap="flat" cmpd="sng" w="28575">
            <a:solidFill>
              <a:schemeClr val="dk2"/>
            </a:solidFill>
            <a:prstDash val="solid"/>
            <a:round/>
            <a:headEnd len="sm" w="sm" type="none"/>
            <a:tailEnd len="sm" w="sm" type="none"/>
          </a:ln>
        </p:spPr>
      </p:pic>
      <p:sp>
        <p:nvSpPr>
          <p:cNvPr id="655" name="Google Shape;655;p39"/>
          <p:cNvSpPr txBox="1"/>
          <p:nvPr>
            <p:ph type="title"/>
          </p:nvPr>
        </p:nvSpPr>
        <p:spPr>
          <a:xfrm>
            <a:off x="2137375" y="647100"/>
            <a:ext cx="60261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Today</a:t>
            </a:r>
            <a:r>
              <a:rPr b="1" lang="en"/>
              <a:t>...</a:t>
            </a:r>
            <a:r>
              <a:rPr b="1" lang="en"/>
              <a:t> In Review!</a:t>
            </a:r>
            <a:endParaRPr b="1"/>
          </a:p>
        </p:txBody>
      </p:sp>
      <p:sp>
        <p:nvSpPr>
          <p:cNvPr id="656" name="Google Shape;656;p39"/>
          <p:cNvSpPr txBox="1"/>
          <p:nvPr>
            <p:ph idx="1" type="body"/>
          </p:nvPr>
        </p:nvSpPr>
        <p:spPr>
          <a:xfrm>
            <a:off x="716000" y="2056650"/>
            <a:ext cx="2176800" cy="280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Vision to Support the Whole C</a:t>
            </a:r>
            <a:r>
              <a:rPr lang="en"/>
              <a:t>h</a:t>
            </a:r>
            <a:r>
              <a:rPr lang="en"/>
              <a:t>ild </a:t>
            </a:r>
            <a:endParaRPr/>
          </a:p>
        </p:txBody>
      </p:sp>
      <p:sp>
        <p:nvSpPr>
          <p:cNvPr id="657" name="Google Shape;657;p39"/>
          <p:cNvSpPr txBox="1"/>
          <p:nvPr>
            <p:ph idx="2" type="body"/>
          </p:nvPr>
        </p:nvSpPr>
        <p:spPr>
          <a:xfrm>
            <a:off x="3483600" y="2123600"/>
            <a:ext cx="2176800" cy="280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Barriers We Will Overcome</a:t>
            </a:r>
            <a:endParaRPr/>
          </a:p>
        </p:txBody>
      </p:sp>
      <p:sp>
        <p:nvSpPr>
          <p:cNvPr id="658" name="Google Shape;658;p39"/>
          <p:cNvSpPr txBox="1"/>
          <p:nvPr>
            <p:ph idx="3" type="body"/>
          </p:nvPr>
        </p:nvSpPr>
        <p:spPr>
          <a:xfrm>
            <a:off x="6064850" y="2056650"/>
            <a:ext cx="2176800" cy="280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Learned and Practiced Strategies with Coaching Supports</a:t>
            </a:r>
            <a:endParaRPr/>
          </a:p>
        </p:txBody>
      </p:sp>
      <p:pic>
        <p:nvPicPr>
          <p:cNvPr id="659" name="Google Shape;659;p39"/>
          <p:cNvPicPr preferRelativeResize="0"/>
          <p:nvPr/>
        </p:nvPicPr>
        <p:blipFill>
          <a:blip r:embed="rId4">
            <a:alphaModFix/>
          </a:blip>
          <a:stretch>
            <a:fillRect/>
          </a:stretch>
        </p:blipFill>
        <p:spPr>
          <a:xfrm>
            <a:off x="3622150" y="2965900"/>
            <a:ext cx="1899699" cy="1374899"/>
          </a:xfrm>
          <a:prstGeom prst="rect">
            <a:avLst/>
          </a:prstGeom>
          <a:noFill/>
          <a:ln cap="flat" cmpd="sng" w="28575">
            <a:solidFill>
              <a:schemeClr val="dk2"/>
            </a:solidFill>
            <a:prstDash val="solid"/>
            <a:round/>
            <a:headEnd len="sm" w="sm" type="none"/>
            <a:tailEnd len="sm" w="sm" type="none"/>
          </a:ln>
        </p:spPr>
      </p:pic>
      <p:pic>
        <p:nvPicPr>
          <p:cNvPr id="660" name="Google Shape;660;p39"/>
          <p:cNvPicPr preferRelativeResize="0"/>
          <p:nvPr/>
        </p:nvPicPr>
        <p:blipFill>
          <a:blip r:embed="rId5">
            <a:alphaModFix/>
          </a:blip>
          <a:stretch>
            <a:fillRect/>
          </a:stretch>
        </p:blipFill>
        <p:spPr>
          <a:xfrm>
            <a:off x="6203400" y="3020741"/>
            <a:ext cx="1899700" cy="1265209"/>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3"/>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txBox="1"/>
          <p:nvPr>
            <p:ph idx="1" type="body"/>
          </p:nvPr>
        </p:nvSpPr>
        <p:spPr>
          <a:xfrm>
            <a:off x="1734000" y="2414450"/>
            <a:ext cx="2667300" cy="266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358" name="Google Shape;358;p13"/>
          <p:cNvSpPr txBox="1"/>
          <p:nvPr>
            <p:ph idx="2" type="body"/>
          </p:nvPr>
        </p:nvSpPr>
        <p:spPr>
          <a:xfrm>
            <a:off x="4562088" y="2414450"/>
            <a:ext cx="2667300" cy="266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359" name="Google Shape;359;p13"/>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60" name="Google Shape;360;p13"/>
          <p:cNvPicPr preferRelativeResize="0"/>
          <p:nvPr/>
        </p:nvPicPr>
        <p:blipFill>
          <a:blip r:embed="rId3">
            <a:alphaModFix/>
          </a:blip>
          <a:stretch>
            <a:fillRect/>
          </a:stretch>
        </p:blipFill>
        <p:spPr>
          <a:xfrm>
            <a:off x="362625" y="233300"/>
            <a:ext cx="8505624" cy="4784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40"/>
          <p:cNvSpPr txBox="1"/>
          <p:nvPr>
            <p:ph idx="1" type="body"/>
          </p:nvPr>
        </p:nvSpPr>
        <p:spPr>
          <a:xfrm>
            <a:off x="2222375" y="490225"/>
            <a:ext cx="6282300" cy="38130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Will this be easy? No, but it can be done. We are never to old to learn, we are never too meek to lead, and we are never too tired to try again when others’ welfare is the goal. This is not the time for fear, rather courage.</a:t>
            </a:r>
            <a:endParaRPr/>
          </a:p>
          <a:p>
            <a:pPr indent="0" lvl="0" marL="0" rtl="0" algn="l">
              <a:spcBef>
                <a:spcPts val="600"/>
              </a:spcBef>
              <a:spcAft>
                <a:spcPts val="0"/>
              </a:spcAft>
              <a:buNone/>
            </a:pPr>
            <a:r>
              <a:rPr lang="en" sz="2200"/>
              <a:t>Jeff Grimes (Personal Communication, 2005)</a:t>
            </a:r>
            <a:endParaRPr sz="2200"/>
          </a:p>
        </p:txBody>
      </p:sp>
      <p:sp>
        <p:nvSpPr>
          <p:cNvPr id="666" name="Google Shape;666;p40"/>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41"/>
          <p:cNvSpPr/>
          <p:nvPr/>
        </p:nvSpPr>
        <p:spPr>
          <a:xfrm rot="-5400000">
            <a:off x="1053600" y="533300"/>
            <a:ext cx="1855800" cy="21429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72" name="Google Shape;672;p41"/>
          <p:cNvSpPr txBox="1"/>
          <p:nvPr>
            <p:ph idx="4294967295" type="ctrTitle"/>
          </p:nvPr>
        </p:nvSpPr>
        <p:spPr>
          <a:xfrm>
            <a:off x="3152775" y="1354750"/>
            <a:ext cx="4562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8000"/>
              <a:t>Thanks!</a:t>
            </a:r>
            <a:endParaRPr sz="8000"/>
          </a:p>
        </p:txBody>
      </p:sp>
      <p:sp>
        <p:nvSpPr>
          <p:cNvPr id="673" name="Google Shape;673;p41"/>
          <p:cNvSpPr txBox="1"/>
          <p:nvPr>
            <p:ph idx="4294967295" type="body"/>
          </p:nvPr>
        </p:nvSpPr>
        <p:spPr>
          <a:xfrm>
            <a:off x="3286468" y="2400250"/>
            <a:ext cx="4562100" cy="2461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600"/>
              <a:t>Any questions?</a:t>
            </a:r>
            <a:endParaRPr/>
          </a:p>
          <a:p>
            <a:pPr indent="-317500" lvl="0" marL="457200" rtl="0" algn="l">
              <a:spcBef>
                <a:spcPts val="600"/>
              </a:spcBef>
              <a:spcAft>
                <a:spcPts val="0"/>
              </a:spcAft>
              <a:buSzPts val="1400"/>
              <a:buChar char="◇"/>
            </a:pPr>
            <a:r>
              <a:t/>
            </a:r>
            <a:endParaRPr/>
          </a:p>
        </p:txBody>
      </p:sp>
      <p:sp>
        <p:nvSpPr>
          <p:cNvPr id="674" name="Google Shape;674;p41"/>
          <p:cNvSpPr/>
          <p:nvPr/>
        </p:nvSpPr>
        <p:spPr>
          <a:xfrm>
            <a:off x="1591719" y="1212580"/>
            <a:ext cx="779561" cy="779561"/>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1"/>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4"/>
          <p:cNvSpPr txBox="1"/>
          <p:nvPr>
            <p:ph type="title"/>
          </p:nvPr>
        </p:nvSpPr>
        <p:spPr>
          <a:xfrm>
            <a:off x="1732700" y="1735600"/>
            <a:ext cx="4944300" cy="645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txBox="1"/>
          <p:nvPr>
            <p:ph idx="1" type="body"/>
          </p:nvPr>
        </p:nvSpPr>
        <p:spPr>
          <a:xfrm>
            <a:off x="1734000" y="2414450"/>
            <a:ext cx="2667300" cy="266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367" name="Google Shape;367;p14"/>
          <p:cNvSpPr txBox="1"/>
          <p:nvPr>
            <p:ph idx="2" type="body"/>
          </p:nvPr>
        </p:nvSpPr>
        <p:spPr>
          <a:xfrm>
            <a:off x="4562088" y="2414450"/>
            <a:ext cx="2667300" cy="266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368" name="Google Shape;368;p14"/>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69" name="Google Shape;369;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5"/>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75" name="Google Shape;375;p15"/>
          <p:cNvPicPr preferRelativeResize="0"/>
          <p:nvPr/>
        </p:nvPicPr>
        <p:blipFill>
          <a:blip r:embed="rId3">
            <a:alphaModFix/>
          </a:blip>
          <a:stretch>
            <a:fillRect/>
          </a:stretch>
        </p:blipFill>
        <p:spPr>
          <a:xfrm>
            <a:off x="1742375" y="670525"/>
            <a:ext cx="5566649" cy="4283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6"/>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81" name="Google Shape;381;p16"/>
          <p:cNvPicPr preferRelativeResize="0"/>
          <p:nvPr/>
        </p:nvPicPr>
        <p:blipFill>
          <a:blip r:embed="rId3">
            <a:alphaModFix/>
          </a:blip>
          <a:stretch>
            <a:fillRect/>
          </a:stretch>
        </p:blipFill>
        <p:spPr>
          <a:xfrm>
            <a:off x="2016352" y="1656850"/>
            <a:ext cx="5111301" cy="2875550"/>
          </a:xfrm>
          <a:prstGeom prst="rect">
            <a:avLst/>
          </a:prstGeom>
          <a:noFill/>
          <a:ln cap="flat" cmpd="sng" w="38100">
            <a:solidFill>
              <a:schemeClr val="dk1"/>
            </a:solidFill>
            <a:prstDash val="solid"/>
            <a:round/>
            <a:headEnd len="sm" w="sm" type="none"/>
            <a:tailEnd len="sm" w="sm" type="none"/>
          </a:ln>
        </p:spPr>
      </p:pic>
      <p:sp>
        <p:nvSpPr>
          <p:cNvPr id="382" name="Google Shape;382;p16"/>
          <p:cNvSpPr txBox="1"/>
          <p:nvPr/>
        </p:nvSpPr>
        <p:spPr>
          <a:xfrm>
            <a:off x="1483475" y="705250"/>
            <a:ext cx="6067500" cy="708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3400">
                <a:solidFill>
                  <a:schemeClr val="accent2"/>
                </a:solidFill>
                <a:latin typeface="Nixie One"/>
                <a:ea typeface="Nixie One"/>
                <a:cs typeface="Nixie One"/>
                <a:sym typeface="Nixie One"/>
              </a:rPr>
              <a:t>And then </a:t>
            </a:r>
            <a:r>
              <a:rPr b="1" lang="en" sz="3400" u="sng">
                <a:solidFill>
                  <a:schemeClr val="accent2"/>
                </a:solidFill>
                <a:latin typeface="Nixie One"/>
                <a:ea typeface="Nixie One"/>
                <a:cs typeface="Nixie One"/>
                <a:sym typeface="Nixie One"/>
              </a:rPr>
              <a:t>THIS</a:t>
            </a:r>
            <a:r>
              <a:rPr b="1" lang="en" sz="3400">
                <a:solidFill>
                  <a:schemeClr val="accent2"/>
                </a:solidFill>
                <a:latin typeface="Nixie One"/>
                <a:ea typeface="Nixie One"/>
                <a:cs typeface="Nixie One"/>
                <a:sym typeface="Nixie One"/>
              </a:rPr>
              <a:t> happened...</a:t>
            </a:r>
            <a:endParaRPr sz="3200">
              <a:latin typeface="Muli"/>
              <a:ea typeface="Muli"/>
              <a:cs typeface="Muli"/>
              <a:sym typeface="Mul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7"/>
          <p:cNvSpPr/>
          <p:nvPr/>
        </p:nvSpPr>
        <p:spPr>
          <a:xfrm rot="-5400000">
            <a:off x="867325" y="468800"/>
            <a:ext cx="2691900" cy="3108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88" name="Google Shape;388;p17"/>
          <p:cNvSpPr txBox="1"/>
          <p:nvPr>
            <p:ph idx="4294967295" type="ctrTitle"/>
          </p:nvPr>
        </p:nvSpPr>
        <p:spPr>
          <a:xfrm>
            <a:off x="3620950" y="520325"/>
            <a:ext cx="52227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500"/>
              <a:t>Each Child </a:t>
            </a:r>
            <a:r>
              <a:rPr b="1" lang="en" sz="4500" u="sng"/>
              <a:t>Means</a:t>
            </a:r>
            <a:r>
              <a:rPr b="1" lang="en" sz="4500"/>
              <a:t> Each Child</a:t>
            </a:r>
            <a:endParaRPr b="1" sz="4500"/>
          </a:p>
        </p:txBody>
      </p:sp>
      <p:sp>
        <p:nvSpPr>
          <p:cNvPr id="389" name="Google Shape;389;p17"/>
          <p:cNvSpPr txBox="1"/>
          <p:nvPr>
            <p:ph idx="4294967295" type="subTitle"/>
          </p:nvPr>
        </p:nvSpPr>
        <p:spPr>
          <a:xfrm>
            <a:off x="3986350" y="1724072"/>
            <a:ext cx="45903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Each child is challenged, prepared and empowered! </a:t>
            </a:r>
            <a:endParaRPr sz="2400"/>
          </a:p>
        </p:txBody>
      </p:sp>
      <p:sp>
        <p:nvSpPr>
          <p:cNvPr id="390" name="Google Shape;390;p17"/>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91" name="Google Shape;391;p17"/>
          <p:cNvSpPr txBox="1"/>
          <p:nvPr/>
        </p:nvSpPr>
        <p:spPr>
          <a:xfrm>
            <a:off x="3860950" y="2996700"/>
            <a:ext cx="45903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C6DAEC"/>
                </a:solidFill>
                <a:latin typeface="Muli"/>
                <a:ea typeface="Muli"/>
                <a:cs typeface="Muli"/>
                <a:sym typeface="Muli"/>
              </a:rPr>
              <a:t>Every student</a:t>
            </a:r>
            <a:r>
              <a:rPr lang="en">
                <a:solidFill>
                  <a:srgbClr val="C6DAEC"/>
                </a:solidFill>
                <a:latin typeface="Muli"/>
                <a:ea typeface="Muli"/>
                <a:cs typeface="Muli"/>
                <a:sym typeface="Muli"/>
              </a:rPr>
              <a:t> will be invited, welcomed and given a sense of belonging in a system of teaching and learning that is fluid, responsive and </a:t>
            </a:r>
            <a:r>
              <a:rPr lang="en">
                <a:solidFill>
                  <a:srgbClr val="C6DAEC"/>
                </a:solidFill>
                <a:latin typeface="Muli"/>
                <a:ea typeface="Muli"/>
                <a:cs typeface="Muli"/>
                <a:sym typeface="Muli"/>
              </a:rPr>
              <a:t>dynamic</a:t>
            </a:r>
            <a:r>
              <a:rPr lang="en">
                <a:solidFill>
                  <a:srgbClr val="C6DAEC"/>
                </a:solidFill>
                <a:latin typeface="Muli"/>
                <a:ea typeface="Muli"/>
                <a:cs typeface="Muli"/>
                <a:sym typeface="Muli"/>
              </a:rPr>
              <a:t> and that uses all resources </a:t>
            </a:r>
            <a:r>
              <a:rPr b="1" lang="en">
                <a:solidFill>
                  <a:srgbClr val="C6DAEC"/>
                </a:solidFill>
                <a:latin typeface="Muli"/>
                <a:ea typeface="Muli"/>
                <a:cs typeface="Muli"/>
                <a:sym typeface="Muli"/>
              </a:rPr>
              <a:t>matched</a:t>
            </a:r>
            <a:r>
              <a:rPr lang="en">
                <a:solidFill>
                  <a:srgbClr val="C6DAEC"/>
                </a:solidFill>
                <a:latin typeface="Muli"/>
                <a:ea typeface="Muli"/>
                <a:cs typeface="Muli"/>
                <a:sym typeface="Muli"/>
              </a:rPr>
              <a:t> to each student’s needs. </a:t>
            </a:r>
            <a:endParaRPr>
              <a:solidFill>
                <a:srgbClr val="C6DAEC"/>
              </a:solidFill>
              <a:latin typeface="Muli"/>
              <a:ea typeface="Muli"/>
              <a:cs typeface="Muli"/>
              <a:sym typeface="Muli"/>
            </a:endParaRPr>
          </a:p>
          <a:p>
            <a:pPr indent="0" lvl="0" marL="0" rtl="0" algn="ctr">
              <a:spcBef>
                <a:spcPts val="0"/>
              </a:spcBef>
              <a:spcAft>
                <a:spcPts val="0"/>
              </a:spcAft>
              <a:buNone/>
            </a:pPr>
            <a:r>
              <a:rPr lang="en">
                <a:solidFill>
                  <a:srgbClr val="C6DAEC"/>
                </a:solidFill>
                <a:latin typeface="Muli"/>
                <a:ea typeface="Muli"/>
                <a:cs typeface="Muli"/>
                <a:sym typeface="Muli"/>
              </a:rPr>
              <a:t>(McCart &amp; Miller. 2020)</a:t>
            </a:r>
            <a:endParaRPr>
              <a:solidFill>
                <a:srgbClr val="C6DAEC"/>
              </a:solidFill>
              <a:latin typeface="Muli"/>
              <a:ea typeface="Muli"/>
              <a:cs typeface="Muli"/>
              <a:sym typeface="Muli"/>
            </a:endParaRPr>
          </a:p>
        </p:txBody>
      </p:sp>
      <p:pic>
        <p:nvPicPr>
          <p:cNvPr id="392" name="Google Shape;392;p17"/>
          <p:cNvPicPr preferRelativeResize="0"/>
          <p:nvPr/>
        </p:nvPicPr>
        <p:blipFill rotWithShape="1">
          <a:blip r:embed="rId3">
            <a:alphaModFix/>
          </a:blip>
          <a:srcRect b="0" l="32446" r="32649" t="0"/>
          <a:stretch/>
        </p:blipFill>
        <p:spPr>
          <a:xfrm>
            <a:off x="1117150" y="3776938"/>
            <a:ext cx="2344675" cy="839725"/>
          </a:xfrm>
          <a:prstGeom prst="rect">
            <a:avLst/>
          </a:prstGeom>
          <a:noFill/>
          <a:ln>
            <a:noFill/>
          </a:ln>
        </p:spPr>
      </p:pic>
      <p:pic>
        <p:nvPicPr>
          <p:cNvPr id="393" name="Google Shape;393;p17"/>
          <p:cNvPicPr preferRelativeResize="0"/>
          <p:nvPr/>
        </p:nvPicPr>
        <p:blipFill rotWithShape="1">
          <a:blip r:embed="rId4">
            <a:alphaModFix/>
          </a:blip>
          <a:srcRect b="11758" l="7592" r="13809" t="6642"/>
          <a:stretch/>
        </p:blipFill>
        <p:spPr>
          <a:xfrm>
            <a:off x="1115275" y="922163"/>
            <a:ext cx="2196002" cy="22015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8"/>
          <p:cNvSpPr txBox="1"/>
          <p:nvPr>
            <p:ph type="title"/>
          </p:nvPr>
        </p:nvSpPr>
        <p:spPr>
          <a:xfrm>
            <a:off x="6086400" y="443225"/>
            <a:ext cx="2707500" cy="64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Multi-Tiered Systems of Support </a:t>
            </a:r>
            <a:endParaRPr b="1" sz="2000"/>
          </a:p>
        </p:txBody>
      </p:sp>
      <p:sp>
        <p:nvSpPr>
          <p:cNvPr id="399" name="Google Shape;399;p18"/>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400" name="Google Shape;400;p18"/>
          <p:cNvPicPr preferRelativeResize="0"/>
          <p:nvPr/>
        </p:nvPicPr>
        <p:blipFill>
          <a:blip r:embed="rId3">
            <a:alphaModFix/>
          </a:blip>
          <a:stretch>
            <a:fillRect/>
          </a:stretch>
        </p:blipFill>
        <p:spPr>
          <a:xfrm>
            <a:off x="2654225" y="443213"/>
            <a:ext cx="3835551" cy="4257075"/>
          </a:xfrm>
          <a:prstGeom prst="rect">
            <a:avLst/>
          </a:prstGeom>
          <a:noFill/>
          <a:ln>
            <a:noFill/>
          </a:ln>
        </p:spPr>
      </p:pic>
      <p:sp>
        <p:nvSpPr>
          <p:cNvPr id="401" name="Google Shape;401;p18"/>
          <p:cNvSpPr txBox="1"/>
          <p:nvPr>
            <p:ph type="title"/>
          </p:nvPr>
        </p:nvSpPr>
        <p:spPr>
          <a:xfrm>
            <a:off x="246200" y="4140225"/>
            <a:ext cx="2707500" cy="64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OPTION 1 of 3</a:t>
            </a:r>
            <a:endParaRPr b="1"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9"/>
          <p:cNvSpPr txBox="1"/>
          <p:nvPr>
            <p:ph type="title"/>
          </p:nvPr>
        </p:nvSpPr>
        <p:spPr>
          <a:xfrm>
            <a:off x="6086400" y="443225"/>
            <a:ext cx="2707500" cy="64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Multi-Tiered Systems of Support </a:t>
            </a:r>
            <a:endParaRPr b="1" sz="2000"/>
          </a:p>
        </p:txBody>
      </p:sp>
      <p:sp>
        <p:nvSpPr>
          <p:cNvPr id="407" name="Google Shape;407;p19"/>
          <p:cNvSpPr txBox="1"/>
          <p:nvPr>
            <p:ph idx="12" type="sldNum"/>
          </p:nvPr>
        </p:nvSpPr>
        <p:spPr>
          <a:xfrm>
            <a:off x="13557" y="4785525"/>
            <a:ext cx="5487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408" name="Google Shape;408;p19"/>
          <p:cNvPicPr preferRelativeResize="0"/>
          <p:nvPr/>
        </p:nvPicPr>
        <p:blipFill>
          <a:blip r:embed="rId3">
            <a:alphaModFix/>
          </a:blip>
          <a:stretch>
            <a:fillRect/>
          </a:stretch>
        </p:blipFill>
        <p:spPr>
          <a:xfrm>
            <a:off x="2025650" y="443225"/>
            <a:ext cx="4339673" cy="4342299"/>
          </a:xfrm>
          <a:prstGeom prst="rect">
            <a:avLst/>
          </a:prstGeom>
          <a:noFill/>
          <a:ln>
            <a:noFill/>
          </a:ln>
        </p:spPr>
      </p:pic>
      <p:sp>
        <p:nvSpPr>
          <p:cNvPr id="409" name="Google Shape;409;p19"/>
          <p:cNvSpPr txBox="1"/>
          <p:nvPr>
            <p:ph type="title"/>
          </p:nvPr>
        </p:nvSpPr>
        <p:spPr>
          <a:xfrm>
            <a:off x="246200" y="4140225"/>
            <a:ext cx="2707500" cy="64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OPTION 2 OF 3</a:t>
            </a:r>
            <a:endParaRPr b="1"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